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64"/>
  </p:notesMasterIdLst>
  <p:sldIdLst>
    <p:sldId id="256" r:id="rId2"/>
    <p:sldId id="259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404" r:id="rId27"/>
    <p:sldId id="405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98" r:id="rId60"/>
    <p:sldId id="399" r:id="rId61"/>
    <p:sldId id="400" r:id="rId62"/>
    <p:sldId id="289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929" autoAdjust="0"/>
    <p:restoredTop sz="94660"/>
  </p:normalViewPr>
  <p:slideViewPr>
    <p:cSldViewPr>
      <p:cViewPr varScale="1">
        <p:scale>
          <a:sx n="110" d="100"/>
          <a:sy n="110" d="100"/>
        </p:scale>
        <p:origin x="23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92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6C08D-527D-4B46-BF89-2DE77783E363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ED108-18F9-4E4B-B712-167868F55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5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04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6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57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14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93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28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1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41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15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2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69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61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75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8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6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0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1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7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9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44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4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3EA482E8-2045-4E7E-A3A9-945089CD79C9}" type="datetime1">
              <a:rPr lang="en-US" smtClean="0"/>
              <a:t>5/17/2024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7A30-F16A-417F-BE7B-B2E066EA1ADD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8B38C-438B-49F7-8115-F0282C6F2159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781D-5FE8-4F28-84C8-D0061E724860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A349F17-1C88-4547-B6BD-C266B63E74CB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1DB1-EDA7-4EB5-9DC2-952724DA1F66}" type="datetime1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CE55-B4EC-4280-98E2-384F0A9419D0}" type="datetime1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EBF2-2D2A-43EE-81F1-563DADD9E439}" type="datetime1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3BDF3-3FAF-48B1-93E2-24C75A7EA37D}" type="datetime1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227F-7D01-4331-8428-8BDDDB01694D}" type="datetime1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87771-71E1-4C10-9801-A50347BFA383}" type="datetime1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FEAAA21-1CB6-451A-8EB1-B358DEB73529}" type="datetime1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356350"/>
            <a:ext cx="7467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hon.microbit.org/v/beta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800"/>
            <a:ext cx="2493480" cy="2109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733800"/>
            <a:ext cx="6934200" cy="1143000"/>
          </a:xfrm>
        </p:spPr>
        <p:txBody>
          <a:bodyPr>
            <a:normAutofit/>
          </a:bodyPr>
          <a:lstStyle/>
          <a:p>
            <a:r>
              <a:rPr lang="en-US" dirty="0"/>
              <a:t>Single-board Microcontroller (I)</a:t>
            </a:r>
            <a:br>
              <a:rPr lang="en-US" dirty="0"/>
            </a:br>
            <a:r>
              <a:rPr lang="en-SG" sz="1400" dirty="0"/>
              <a:t>Artificial Intelligence of Things (SWS3025)                                                NUS SoC Summer Workshop 2024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0035"/>
            <a:ext cx="6858000" cy="533400"/>
          </a:xfrm>
        </p:spPr>
        <p:txBody>
          <a:bodyPr>
            <a:noAutofit/>
          </a:bodyPr>
          <a:lstStyle/>
          <a:p>
            <a:r>
              <a:rPr lang="en-US" sz="1200" b="1" dirty="0"/>
              <a:t>Lecturer</a:t>
            </a:r>
            <a:r>
              <a:rPr lang="en-US" sz="1200" dirty="0"/>
              <a:t>: A/P TAN Wee Kek</a:t>
            </a:r>
          </a:p>
          <a:p>
            <a:r>
              <a:rPr lang="en-US" sz="1200" b="1" dirty="0"/>
              <a:t>Email</a:t>
            </a:r>
            <a:r>
              <a:rPr lang="en-US" sz="1200" dirty="0"/>
              <a:t>: tanwk@comp.nus.edu.sg :: </a:t>
            </a:r>
            <a:r>
              <a:rPr lang="en-US" sz="1200" b="1" dirty="0"/>
              <a:t>WeChat</a:t>
            </a:r>
            <a:r>
              <a:rPr lang="en-US" sz="1200" dirty="0"/>
              <a:t> :: </a:t>
            </a:r>
            <a:r>
              <a:rPr lang="en-US" sz="1200" dirty="0" err="1"/>
              <a:t>tanweekek</a:t>
            </a:r>
            <a:endParaRPr lang="en-US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876800" y="304800"/>
            <a:ext cx="3352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solidFill>
                  <a:schemeClr val="accent1"/>
                </a:solidFill>
                <a:latin typeface="+mj-lt"/>
              </a:rPr>
              <a:t>Lecture </a:t>
            </a:r>
            <a:r>
              <a:rPr lang="en-US" sz="9600" b="1" kern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</a:t>
            </a:r>
            <a:endParaRPr kumimoji="0" lang="en-US" sz="9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micro:bit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SG" dirty="0"/>
              <a:t>The board of </a:t>
            </a:r>
            <a:r>
              <a:rPr lang="en-SG" dirty="0" err="1"/>
              <a:t>micro:bit</a:t>
            </a:r>
            <a:r>
              <a:rPr lang="en-SG" dirty="0"/>
              <a:t> is 4 cm x 5 cm, described as “half the size of a credit card”:</a:t>
            </a:r>
          </a:p>
          <a:p>
            <a:pPr lvl="1"/>
            <a:r>
              <a:rPr lang="en-SG" dirty="0"/>
              <a:t>Contains an ARM Cortex-M0 processor.</a:t>
            </a:r>
          </a:p>
          <a:p>
            <a:pPr lvl="1"/>
            <a:r>
              <a:rPr lang="en-SG" dirty="0"/>
              <a:t>On board motion (accelerometer, compass, magnetometer), temperature and light sensors.</a:t>
            </a:r>
          </a:p>
          <a:p>
            <a:pPr lvl="1"/>
            <a:r>
              <a:rPr lang="en-SG" dirty="0"/>
              <a:t>Wired connectivity via micro-USB.</a:t>
            </a:r>
          </a:p>
          <a:p>
            <a:pPr lvl="1"/>
            <a:r>
              <a:rPr lang="en-US" dirty="0"/>
              <a:t>Wireless connectivity via Bluetooth and Radio.</a:t>
            </a:r>
            <a:endParaRPr lang="en-SG" dirty="0"/>
          </a:p>
          <a:p>
            <a:pPr lvl="1"/>
            <a:r>
              <a:rPr lang="en-SG" dirty="0"/>
              <a:t>On board output display consisting of 25 LEDs.</a:t>
            </a:r>
          </a:p>
          <a:p>
            <a:pPr lvl="1"/>
            <a:r>
              <a:rPr lang="en-SG" dirty="0"/>
              <a:t>On board input via two programmable buttons (A and B).</a:t>
            </a:r>
          </a:p>
          <a:p>
            <a:pPr lvl="1"/>
            <a:r>
              <a:rPr lang="en-SG" dirty="0"/>
              <a:t>Powered by either USB or an external battery pack (2 x AAA).</a:t>
            </a:r>
          </a:p>
          <a:p>
            <a:pPr lvl="1"/>
            <a:r>
              <a:rPr lang="en-SG" dirty="0"/>
              <a:t>Device inputs and outputs are done through five ring connectors that are part of the 25-pin edge connector.</a:t>
            </a:r>
          </a:p>
        </p:txBody>
      </p:sp>
    </p:spTree>
    <p:extLst>
      <p:ext uri="{BB962C8B-B14F-4D97-AF65-F5344CB8AC3E}">
        <p14:creationId xmlns:p14="http://schemas.microsoft.com/office/powerpoint/2010/main" val="104555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</a:t>
            </a:r>
            <a:r>
              <a:rPr lang="en-US" dirty="0" err="1"/>
              <a:t>micro:bit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SG" dirty="0"/>
              <a:t>25 individually-programmable LEDs:</a:t>
            </a:r>
          </a:p>
          <a:p>
            <a:pPr lvl="1"/>
            <a:r>
              <a:rPr lang="en-SG" dirty="0"/>
              <a:t>Can display text, numbers and images.</a:t>
            </a:r>
          </a:p>
          <a:p>
            <a:pPr lvl="1"/>
            <a:r>
              <a:rPr lang="en-US" dirty="0"/>
              <a:t>Uses a scrolling interface.</a:t>
            </a:r>
            <a:endParaRPr lang="en-SG" dirty="0"/>
          </a:p>
          <a:p>
            <a:r>
              <a:rPr lang="en-SG" dirty="0"/>
              <a:t>2 programmable buttons:</a:t>
            </a:r>
          </a:p>
          <a:p>
            <a:pPr lvl="1"/>
            <a:r>
              <a:rPr lang="en-SG" dirty="0"/>
              <a:t>Buttons are labelled as A and B.</a:t>
            </a:r>
          </a:p>
          <a:p>
            <a:pPr lvl="1"/>
            <a:r>
              <a:rPr lang="en-SG" dirty="0"/>
              <a:t>Can detect when these buttons are pressed.</a:t>
            </a:r>
          </a:p>
          <a:p>
            <a:pPr lvl="1"/>
            <a:r>
              <a:rPr lang="en-SG" dirty="0"/>
              <a:t>These buttons can be used to trigger code on the device.</a:t>
            </a:r>
          </a:p>
          <a:p>
            <a:r>
              <a:rPr lang="en-SG" dirty="0"/>
              <a:t>Physical connection pins:</a:t>
            </a:r>
          </a:p>
          <a:p>
            <a:pPr lvl="1"/>
            <a:r>
              <a:rPr lang="en-SG" dirty="0"/>
              <a:t>There are 25 external connections or “pins” on the edge connector (5 large pins and 20 small pins).</a:t>
            </a:r>
          </a:p>
          <a:p>
            <a:pPr lvl="1"/>
            <a:r>
              <a:rPr lang="en-SG" dirty="0"/>
              <a:t>Can program LEDs, motors or other electrical components with the pins, or connect extra sensors.</a:t>
            </a:r>
          </a:p>
        </p:txBody>
      </p:sp>
    </p:spTree>
    <p:extLst>
      <p:ext uri="{BB962C8B-B14F-4D97-AF65-F5344CB8AC3E}">
        <p14:creationId xmlns:p14="http://schemas.microsoft.com/office/powerpoint/2010/main" val="307588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</a:t>
            </a:r>
            <a:r>
              <a:rPr lang="en-US" dirty="0" err="1"/>
              <a:t>micro:bit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Light sensor:</a:t>
            </a:r>
          </a:p>
          <a:p>
            <a:pPr lvl="1"/>
            <a:r>
              <a:rPr lang="en-SG" dirty="0"/>
              <a:t>Uses some of the LEDs on the LED screen to measures the ambient light (how bright or dark it is).</a:t>
            </a:r>
          </a:p>
          <a:p>
            <a:pPr lvl="1"/>
            <a:r>
              <a:rPr lang="en-SG" dirty="0"/>
              <a:t>Light level 0 means darkness and 255 means bright light. </a:t>
            </a:r>
          </a:p>
          <a:p>
            <a:r>
              <a:rPr lang="en-SG" dirty="0"/>
              <a:t>Temperature sensor:</a:t>
            </a:r>
          </a:p>
          <a:p>
            <a:pPr lvl="1"/>
            <a:r>
              <a:rPr lang="en-SG" dirty="0"/>
              <a:t>Measures the current ambient temperature, in degrees Celsius.</a:t>
            </a:r>
          </a:p>
          <a:p>
            <a:r>
              <a:rPr lang="en-SG" dirty="0"/>
              <a:t>Accelerometer:</a:t>
            </a:r>
          </a:p>
          <a:p>
            <a:pPr lvl="1"/>
            <a:r>
              <a:rPr lang="en-SG" dirty="0"/>
              <a:t>Measures the acceleration of the </a:t>
            </a:r>
            <a:r>
              <a:rPr lang="en-SG" dirty="0" err="1"/>
              <a:t>micro:bit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Senses when the </a:t>
            </a:r>
            <a:r>
              <a:rPr lang="en-SG" dirty="0" err="1"/>
              <a:t>micro:bit</a:t>
            </a:r>
            <a:r>
              <a:rPr lang="en-SG" dirty="0"/>
              <a:t> is moved.</a:t>
            </a:r>
          </a:p>
          <a:p>
            <a:pPr lvl="1"/>
            <a:r>
              <a:rPr lang="en-SG" dirty="0"/>
              <a:t>It can also detect other actions, e.g., shake, tilt and free-fall.</a:t>
            </a:r>
          </a:p>
        </p:txBody>
      </p:sp>
    </p:spTree>
    <p:extLst>
      <p:ext uri="{BB962C8B-B14F-4D97-AF65-F5344CB8AC3E}">
        <p14:creationId xmlns:p14="http://schemas.microsoft.com/office/powerpoint/2010/main" val="82362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</a:t>
            </a:r>
            <a:r>
              <a:rPr lang="en-US" dirty="0" err="1"/>
              <a:t>micro:bit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Compass:</a:t>
            </a:r>
          </a:p>
          <a:p>
            <a:pPr lvl="1"/>
            <a:r>
              <a:rPr lang="en-SG" dirty="0"/>
              <a:t>Detects the earth’s magnetic field, and thus which direction the </a:t>
            </a:r>
            <a:r>
              <a:rPr lang="en-SG" dirty="0" err="1"/>
              <a:t>micro:bit</a:t>
            </a:r>
            <a:r>
              <a:rPr lang="en-SG" dirty="0"/>
              <a:t> is facing.</a:t>
            </a:r>
          </a:p>
          <a:p>
            <a:pPr lvl="1"/>
            <a:r>
              <a:rPr lang="en-SG" dirty="0"/>
              <a:t>The compass has to be calibrated before it can be used to ensures the compass results are accurate.</a:t>
            </a:r>
          </a:p>
          <a:p>
            <a:r>
              <a:rPr lang="en-SG" dirty="0"/>
              <a:t>Radio:</a:t>
            </a:r>
          </a:p>
          <a:p>
            <a:pPr lvl="1"/>
            <a:r>
              <a:rPr lang="en-SG" dirty="0"/>
              <a:t>Allows </a:t>
            </a:r>
            <a:r>
              <a:rPr lang="en-SG" dirty="0" err="1"/>
              <a:t>micro:bits</a:t>
            </a:r>
            <a:r>
              <a:rPr lang="en-SG" dirty="0"/>
              <a:t> to communicate wirelessly among themselves. </a:t>
            </a:r>
          </a:p>
          <a:p>
            <a:pPr lvl="1"/>
            <a:r>
              <a:rPr lang="en-SG" dirty="0"/>
              <a:t>Use the radio to send messages to other </a:t>
            </a:r>
            <a:r>
              <a:rPr lang="en-SG" dirty="0" err="1"/>
              <a:t>micro:bits</a:t>
            </a:r>
            <a:r>
              <a:rPr lang="en-SG" dirty="0"/>
              <a:t>, build multiplayer games and implement other use cases.</a:t>
            </a:r>
          </a:p>
        </p:txBody>
      </p:sp>
    </p:spTree>
    <p:extLst>
      <p:ext uri="{BB962C8B-B14F-4D97-AF65-F5344CB8AC3E}">
        <p14:creationId xmlns:p14="http://schemas.microsoft.com/office/powerpoint/2010/main" val="392977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</a:t>
            </a:r>
            <a:r>
              <a:rPr lang="en-US" dirty="0" err="1"/>
              <a:t>micro:bit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5502910"/>
          </a:xfrm>
        </p:spPr>
        <p:txBody>
          <a:bodyPr>
            <a:normAutofit/>
          </a:bodyPr>
          <a:lstStyle/>
          <a:p>
            <a:r>
              <a:rPr lang="en-SG" dirty="0"/>
              <a:t>BLE (Bluetooth Low Energy) antenna:</a:t>
            </a:r>
          </a:p>
          <a:p>
            <a:pPr lvl="1"/>
            <a:r>
              <a:rPr lang="en-SG" dirty="0"/>
              <a:t>Allows the </a:t>
            </a:r>
            <a:r>
              <a:rPr lang="en-SG" dirty="0" err="1"/>
              <a:t>micro:bit</a:t>
            </a:r>
            <a:r>
              <a:rPr lang="en-SG" dirty="0"/>
              <a:t> to send and receive Bluetooth signals. </a:t>
            </a:r>
          </a:p>
          <a:p>
            <a:pPr lvl="1"/>
            <a:r>
              <a:rPr lang="en-SG" dirty="0"/>
              <a:t>Performs wireless communication with single-board computers, personal computers, phones and tablets:</a:t>
            </a:r>
          </a:p>
          <a:p>
            <a:pPr lvl="2"/>
            <a:r>
              <a:rPr lang="en-SG" dirty="0"/>
              <a:t>E.g., can control </a:t>
            </a:r>
            <a:r>
              <a:rPr lang="en-SG" dirty="0" err="1"/>
              <a:t>micro:bit</a:t>
            </a:r>
            <a:r>
              <a:rPr lang="en-SG" dirty="0"/>
              <a:t> from a phone and send code wirelessly to the device from the phone.</a:t>
            </a:r>
          </a:p>
          <a:p>
            <a:pPr lvl="1"/>
            <a:r>
              <a:rPr lang="en-SG" dirty="0"/>
              <a:t>Before using the Bluetooth antenna, need to pair </a:t>
            </a:r>
            <a:r>
              <a:rPr lang="en-SG" dirty="0" err="1"/>
              <a:t>micro:bit</a:t>
            </a:r>
            <a:r>
              <a:rPr lang="en-SG" dirty="0"/>
              <a:t> with the other device.</a:t>
            </a:r>
          </a:p>
          <a:p>
            <a:r>
              <a:rPr lang="en-US" dirty="0"/>
              <a:t>USB interface:</a:t>
            </a:r>
          </a:p>
          <a:p>
            <a:pPr lvl="1"/>
            <a:r>
              <a:rPr lang="en-SG" dirty="0"/>
              <a:t>Connect the </a:t>
            </a:r>
            <a:r>
              <a:rPr lang="en-SG" dirty="0" err="1"/>
              <a:t>micro:bit</a:t>
            </a:r>
            <a:r>
              <a:rPr lang="en-SG" dirty="0"/>
              <a:t> to a computer via a micro-USB cable.</a:t>
            </a:r>
          </a:p>
          <a:p>
            <a:pPr lvl="1"/>
            <a:r>
              <a:rPr lang="en-SG" dirty="0"/>
              <a:t>Power the device and download program onto the device.</a:t>
            </a:r>
          </a:p>
        </p:txBody>
      </p:sp>
    </p:spTree>
    <p:extLst>
      <p:ext uri="{BB962C8B-B14F-4D97-AF65-F5344CB8AC3E}">
        <p14:creationId xmlns:p14="http://schemas.microsoft.com/office/powerpoint/2010/main" val="83878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Programming the </a:t>
            </a:r>
            <a:r>
              <a:rPr lang="en-SG" dirty="0" err="1"/>
              <a:t>micro:bit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/>
          </a:bodyPr>
          <a:lstStyle/>
          <a:p>
            <a:r>
              <a:rPr lang="en-SG" b="1" dirty="0"/>
              <a:t>Microsoft </a:t>
            </a:r>
            <a:r>
              <a:rPr lang="en-SG" b="1" dirty="0" err="1"/>
              <a:t>MakeCode</a:t>
            </a:r>
            <a:r>
              <a:rPr lang="en-SG" b="1" dirty="0"/>
              <a:t> Editor</a:t>
            </a:r>
            <a:r>
              <a:rPr lang="en-SG" dirty="0"/>
              <a:t>:</a:t>
            </a:r>
          </a:p>
          <a:p>
            <a:pPr lvl="1"/>
            <a:r>
              <a:rPr lang="en-SG" dirty="0"/>
              <a:t>JavaScript Blocks Editor that supports visual programming (blocks to JavaScript) – </a:t>
            </a:r>
            <a:r>
              <a:rPr lang="en-SG" dirty="0">
                <a:hlinkClick r:id="rId3"/>
              </a:rPr>
              <a:t>https://makecode.microbit.org</a:t>
            </a:r>
            <a:endParaRPr lang="en-SG" dirty="0"/>
          </a:p>
          <a:p>
            <a:pPr lvl="1"/>
            <a:endParaRPr lang="en-US" sz="600" dirty="0"/>
          </a:p>
          <a:p>
            <a:pPr lvl="1"/>
            <a:endParaRPr lang="en-US" sz="600" dirty="0"/>
          </a:p>
          <a:p>
            <a:pPr lvl="1"/>
            <a:endParaRPr lang="en-US" sz="600" dirty="0"/>
          </a:p>
          <a:p>
            <a:pPr lvl="1"/>
            <a:endParaRPr lang="en-SG" sz="600" dirty="0"/>
          </a:p>
          <a:p>
            <a:pPr lvl="1"/>
            <a:endParaRPr lang="en-SG" sz="600" dirty="0"/>
          </a:p>
          <a:p>
            <a:pPr lvl="1"/>
            <a:endParaRPr lang="en-SG" sz="600" dirty="0"/>
          </a:p>
          <a:p>
            <a:pPr lvl="1"/>
            <a:endParaRPr lang="en-SG" sz="600" dirty="0"/>
          </a:p>
          <a:p>
            <a:pPr lvl="1"/>
            <a:endParaRPr lang="en-SG" sz="600" dirty="0"/>
          </a:p>
          <a:p>
            <a:pPr lvl="1"/>
            <a:endParaRPr lang="en-SG" sz="600" dirty="0"/>
          </a:p>
          <a:p>
            <a:pPr lvl="1"/>
            <a:endParaRPr lang="en-SG" sz="600" dirty="0"/>
          </a:p>
          <a:p>
            <a:pPr lvl="1"/>
            <a:endParaRPr lang="en-SG" sz="600" dirty="0"/>
          </a:p>
          <a:p>
            <a:pPr lvl="1"/>
            <a:endParaRPr lang="en-SG" sz="600" dirty="0"/>
          </a:p>
          <a:p>
            <a:pPr lvl="1"/>
            <a:endParaRPr lang="en-SG" sz="600" dirty="0"/>
          </a:p>
          <a:p>
            <a:pPr lvl="1"/>
            <a:endParaRPr lang="en-SG" sz="600" dirty="0"/>
          </a:p>
          <a:p>
            <a:pPr lvl="1"/>
            <a:endParaRPr lang="en-SG" sz="600" dirty="0"/>
          </a:p>
          <a:p>
            <a:pPr lvl="1"/>
            <a:r>
              <a:rPr lang="en-SG" dirty="0" err="1"/>
              <a:t>MakeCode</a:t>
            </a:r>
            <a:r>
              <a:rPr lang="en-SG" dirty="0"/>
              <a:t> (based on PXT) compiles the JavaScript to </a:t>
            </a:r>
            <a:r>
              <a:rPr lang="en-US" dirty="0"/>
              <a:t>ARM Thumb assembly, then links it against a pre-compiled .hex file of </a:t>
            </a:r>
            <a:r>
              <a:rPr lang="en-US" dirty="0" err="1"/>
              <a:t>mbed</a:t>
            </a:r>
            <a:r>
              <a:rPr lang="en-US" dirty="0"/>
              <a:t> + </a:t>
            </a:r>
            <a:r>
              <a:rPr lang="en-US" dirty="0" err="1"/>
              <a:t>micro:bit</a:t>
            </a:r>
            <a:r>
              <a:rPr lang="en-US" dirty="0"/>
              <a:t> runtime.</a:t>
            </a:r>
          </a:p>
          <a:p>
            <a:pPr lvl="1"/>
            <a:r>
              <a:rPr lang="en-US" dirty="0"/>
              <a:t>The .hex file is then downloaded to your </a:t>
            </a:r>
            <a:r>
              <a:rPr lang="en-US" dirty="0" err="1"/>
              <a:t>micro:bit</a:t>
            </a:r>
            <a:r>
              <a:rPr lang="en-US" dirty="0"/>
              <a:t> for flashing.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7620000" y="4423017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src00.js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401" t="19794" r="59585" b="63538"/>
          <a:stretch/>
        </p:blipFill>
        <p:spPr>
          <a:xfrm>
            <a:off x="844296" y="2552700"/>
            <a:ext cx="3124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9329" t="20269" r="35740" b="70355"/>
          <a:stretch/>
        </p:blipFill>
        <p:spPr>
          <a:xfrm>
            <a:off x="844296" y="3898392"/>
            <a:ext cx="584530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9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Programming the </a:t>
            </a:r>
            <a:r>
              <a:rPr lang="en-SG" dirty="0" err="1"/>
              <a:t>micro:bit</a:t>
            </a:r>
            <a:r>
              <a:rPr lang="en-SG" dirty="0"/>
              <a:t>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SG" b="1" dirty="0"/>
              <a:t>Python Editor</a:t>
            </a:r>
            <a:r>
              <a:rPr lang="en-SG" dirty="0"/>
              <a:t>:</a:t>
            </a:r>
          </a:p>
          <a:p>
            <a:pPr lvl="1"/>
            <a:r>
              <a:rPr lang="en-US" dirty="0"/>
              <a:t>Python is a very popular high-level programming language.</a:t>
            </a:r>
          </a:p>
          <a:p>
            <a:pPr lvl="1"/>
            <a:r>
              <a:rPr lang="en-US" dirty="0" err="1"/>
              <a:t>MicroPython</a:t>
            </a:r>
            <a:r>
              <a:rPr lang="en-US" dirty="0"/>
              <a:t> is a lean version of Python specifically designed to run on microcontrollers (like the ARM Cortex-M0 on the </a:t>
            </a:r>
            <a:r>
              <a:rPr lang="en-US" dirty="0" err="1"/>
              <a:t>micro:bit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There are several ways to code in Python on the </a:t>
            </a:r>
            <a:r>
              <a:rPr lang="en-US" dirty="0" err="1"/>
              <a:t>micro:bit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Latest version of Microsoft </a:t>
            </a:r>
            <a:r>
              <a:rPr lang="en-US" dirty="0" err="1"/>
              <a:t>MakeCode</a:t>
            </a:r>
            <a:r>
              <a:rPr lang="en-US" dirty="0"/>
              <a:t> Editor provides integrated language support for blocks to Python – </a:t>
            </a:r>
            <a:r>
              <a:rPr lang="en-US" dirty="0">
                <a:hlinkClick r:id="rId3"/>
              </a:rPr>
              <a:t>https://makecode.microbit.org</a:t>
            </a:r>
            <a:endParaRPr lang="en-US" dirty="0"/>
          </a:p>
          <a:p>
            <a:pPr lvl="2"/>
            <a:r>
              <a:rPr lang="en-US" dirty="0"/>
              <a:t>Standalone Python Editor on the official </a:t>
            </a:r>
            <a:r>
              <a:rPr lang="en-US" dirty="0" err="1"/>
              <a:t>micro:bit</a:t>
            </a:r>
            <a:r>
              <a:rPr lang="en-US" dirty="0"/>
              <a:t> website – </a:t>
            </a:r>
            <a:r>
              <a:rPr lang="en-US" dirty="0">
                <a:hlinkClick r:id="rId4"/>
              </a:rPr>
              <a:t>https://python.microbit.org/v/beta</a:t>
            </a:r>
            <a:endParaRPr lang="en-US" dirty="0"/>
          </a:p>
          <a:p>
            <a:pPr lvl="2"/>
            <a:r>
              <a:rPr lang="en-US" dirty="0" err="1"/>
              <a:t>MakeCode</a:t>
            </a:r>
            <a:r>
              <a:rPr lang="en-US" dirty="0"/>
              <a:t> Editor uses procedural style whereas standalone Python editor uses an infinite main control loop.</a:t>
            </a:r>
          </a:p>
        </p:txBody>
      </p:sp>
    </p:spTree>
    <p:extLst>
      <p:ext uri="{BB962C8B-B14F-4D97-AF65-F5344CB8AC3E}">
        <p14:creationId xmlns:p14="http://schemas.microsoft.com/office/powerpoint/2010/main" val="4022048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as a Reactive System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SG" dirty="0" err="1"/>
              <a:t>micro:bit</a:t>
            </a:r>
            <a:r>
              <a:rPr lang="en-SG" dirty="0"/>
              <a:t> is a </a:t>
            </a:r>
            <a:r>
              <a:rPr lang="en-SG" b="1" u="sng" dirty="0"/>
              <a:t>reactive system</a:t>
            </a:r>
            <a:r>
              <a:rPr lang="en-SG" dirty="0"/>
              <a:t>:</a:t>
            </a:r>
          </a:p>
          <a:p>
            <a:pPr lvl="1"/>
            <a:r>
              <a:rPr lang="en-SG" dirty="0"/>
              <a:t>It reacts continuously to external events, such as a person pressing the A button or shaking the device. </a:t>
            </a:r>
          </a:p>
          <a:p>
            <a:pPr lvl="1"/>
            <a:r>
              <a:rPr lang="en-SG" dirty="0"/>
              <a:t>The reaction to an event may be to perform a computation, update variables and change the display. </a:t>
            </a:r>
          </a:p>
          <a:p>
            <a:pPr lvl="1"/>
            <a:r>
              <a:rPr lang="en-SG" dirty="0"/>
              <a:t>After the device reacts to an event, it is ready to react to the next one.</a:t>
            </a:r>
          </a:p>
          <a:p>
            <a:pPr lvl="1"/>
            <a:r>
              <a:rPr lang="en-SG" dirty="0"/>
              <a:t>E.g., most computer games are reactive systems.</a:t>
            </a:r>
          </a:p>
          <a:p>
            <a:r>
              <a:rPr lang="en-SG" dirty="0"/>
              <a:t>Reactive systems need to be </a:t>
            </a:r>
            <a:r>
              <a:rPr lang="en-SG" u="sng" dirty="0"/>
              <a:t>responsive</a:t>
            </a:r>
            <a:r>
              <a:rPr lang="en-SG" dirty="0"/>
              <a:t>, i.e., react in a timely manner to events.</a:t>
            </a:r>
          </a:p>
          <a:p>
            <a:r>
              <a:rPr lang="en-SG" dirty="0"/>
              <a:t>To be responsive, a reactive system needs to be able to do several things at the same time, i.e., </a:t>
            </a:r>
            <a:r>
              <a:rPr lang="en-SG" u="sng" dirty="0"/>
              <a:t>concurrently</a:t>
            </a:r>
            <a:r>
              <a:rPr lang="en-S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754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as a Reactive System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502910"/>
          </a:xfrm>
        </p:spPr>
        <p:txBody>
          <a:bodyPr>
            <a:normAutofit/>
          </a:bodyPr>
          <a:lstStyle/>
          <a:p>
            <a:r>
              <a:rPr lang="en-SG" dirty="0"/>
              <a:t>But the </a:t>
            </a:r>
            <a:r>
              <a:rPr lang="en-SG" dirty="0" err="1"/>
              <a:t>micro:bit</a:t>
            </a:r>
            <a:r>
              <a:rPr lang="en-SG" dirty="0"/>
              <a:t> only has </a:t>
            </a:r>
            <a:r>
              <a:rPr lang="en-SG" u="sng" dirty="0"/>
              <a:t>one CPU</a:t>
            </a:r>
            <a:r>
              <a:rPr lang="en-SG" dirty="0"/>
              <a:t> for executing program:</a:t>
            </a:r>
          </a:p>
          <a:p>
            <a:pPr lvl="1"/>
            <a:r>
              <a:rPr lang="en-SG" dirty="0"/>
              <a:t>It can only execute one program instruction at a time. </a:t>
            </a:r>
          </a:p>
          <a:p>
            <a:pPr lvl="1"/>
            <a:r>
              <a:rPr lang="en-SG" dirty="0"/>
              <a:t>However, it can execute millions of instructions in a single second.</a:t>
            </a:r>
          </a:p>
          <a:p>
            <a:r>
              <a:rPr lang="en-SG" dirty="0"/>
              <a:t>The </a:t>
            </a:r>
            <a:r>
              <a:rPr lang="en-SG" dirty="0" err="1"/>
              <a:t>micro:bit’s</a:t>
            </a:r>
            <a:r>
              <a:rPr lang="en-SG" dirty="0"/>
              <a:t> </a:t>
            </a:r>
            <a:r>
              <a:rPr lang="en-SG" u="sng" dirty="0"/>
              <a:t>scheduler</a:t>
            </a:r>
            <a:r>
              <a:rPr lang="en-SG" dirty="0"/>
              <a:t> provides the capability to concurrently execute different code sequences:</a:t>
            </a:r>
          </a:p>
          <a:p>
            <a:pPr lvl="1"/>
            <a:r>
              <a:rPr lang="en-SG" dirty="0"/>
              <a:t>The </a:t>
            </a:r>
            <a:r>
              <a:rPr lang="en-SG" u="sng" dirty="0"/>
              <a:t>first job</a:t>
            </a:r>
            <a:r>
              <a:rPr lang="en-SG" dirty="0"/>
              <a:t> of the scheduler is to allow multiple subprograms to be queued up for later execution.</a:t>
            </a:r>
          </a:p>
          <a:p>
            <a:pPr lvl="1"/>
            <a:r>
              <a:rPr lang="en-SG" dirty="0"/>
              <a:t>The </a:t>
            </a:r>
            <a:r>
              <a:rPr lang="en-SG" u="sng" dirty="0"/>
              <a:t>second job</a:t>
            </a:r>
            <a:r>
              <a:rPr lang="en-SG" dirty="0"/>
              <a:t> of the scheduler is to periodically interrupt execution to </a:t>
            </a:r>
            <a:r>
              <a:rPr lang="en-SG" u="sng" dirty="0"/>
              <a:t>read (poll) the various inputs</a:t>
            </a:r>
            <a:r>
              <a:rPr lang="en-SG" dirty="0"/>
              <a:t> to the </a:t>
            </a:r>
            <a:r>
              <a:rPr lang="en-SG" dirty="0" err="1"/>
              <a:t>micro:bit</a:t>
            </a:r>
            <a:r>
              <a:rPr lang="en-SG" dirty="0"/>
              <a:t> (the buttons, pins, etc.) and </a:t>
            </a:r>
            <a:r>
              <a:rPr lang="en-SG" u="sng" dirty="0"/>
              <a:t>fire off events</a:t>
            </a:r>
            <a:r>
              <a:rPr lang="en-SG" dirty="0"/>
              <a:t> (such as “button A pressed”).</a:t>
            </a:r>
          </a:p>
        </p:txBody>
      </p:sp>
    </p:spTree>
    <p:extLst>
      <p:ext uri="{BB962C8B-B14F-4D97-AF65-F5344CB8AC3E}">
        <p14:creationId xmlns:p14="http://schemas.microsoft.com/office/powerpoint/2010/main" val="23056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as a Reactive System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pPr lvl="1"/>
            <a:r>
              <a:rPr lang="en-SG" dirty="0"/>
              <a:t>The </a:t>
            </a:r>
            <a:r>
              <a:rPr lang="en-SG" u="sng" dirty="0"/>
              <a:t>firing of an event</a:t>
            </a:r>
            <a:r>
              <a:rPr lang="en-SG" dirty="0"/>
              <a:t> causes the </a:t>
            </a:r>
            <a:r>
              <a:rPr lang="en-SG" u="sng" dirty="0"/>
              <a:t>event handler subprogram</a:t>
            </a:r>
            <a:r>
              <a:rPr lang="en-SG" dirty="0"/>
              <a:t> associated with that event to be </a:t>
            </a:r>
            <a:r>
              <a:rPr lang="en-SG" u="sng" dirty="0"/>
              <a:t>queued for later execution</a:t>
            </a:r>
            <a:r>
              <a:rPr lang="en-SG" dirty="0"/>
              <a:t>. </a:t>
            </a:r>
          </a:p>
          <a:p>
            <a:pPr lvl="1"/>
            <a:r>
              <a:rPr lang="en-SG" dirty="0"/>
              <a:t>The scheduler uses a timer built into the hardware to interrupt execution every 6 milliseconds and poll the inputs.</a:t>
            </a:r>
          </a:p>
          <a:p>
            <a:r>
              <a:rPr lang="en-US" dirty="0"/>
              <a:t>The </a:t>
            </a:r>
            <a:r>
              <a:rPr lang="en-US" dirty="0" err="1"/>
              <a:t>micro:bit’s</a:t>
            </a:r>
            <a:r>
              <a:rPr lang="en-US" dirty="0"/>
              <a:t> scheduler is </a:t>
            </a:r>
            <a:r>
              <a:rPr lang="en-US" u="sng" dirty="0"/>
              <a:t>non-preemptive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This means that the runtime will never take control away from a subprogram.</a:t>
            </a:r>
          </a:p>
          <a:p>
            <a:pPr lvl="1"/>
            <a:r>
              <a:rPr lang="en-US" dirty="0"/>
              <a:t>The scheduler will wait for a subprogram to either:</a:t>
            </a:r>
          </a:p>
          <a:p>
            <a:pPr lvl="2"/>
            <a:r>
              <a:rPr lang="en-US" dirty="0"/>
              <a:t>finish execution; or</a:t>
            </a:r>
          </a:p>
          <a:p>
            <a:pPr lvl="2"/>
            <a:r>
              <a:rPr lang="en-US" dirty="0"/>
              <a:t>make a call to a runtime function that is blocking.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169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At the end of this lecture, you should understand:</a:t>
            </a:r>
          </a:p>
          <a:p>
            <a:pPr lvl="1"/>
            <a:r>
              <a:rPr lang="en-US" dirty="0"/>
              <a:t>Overview of single-board microcontrollers.</a:t>
            </a:r>
          </a:p>
          <a:p>
            <a:pPr lvl="1"/>
            <a:r>
              <a:rPr lang="en-US" dirty="0"/>
              <a:t>Overview of the </a:t>
            </a:r>
            <a:r>
              <a:rPr lang="en-US" dirty="0" err="1"/>
              <a:t>micro:bit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Technical characteristics and features of </a:t>
            </a:r>
            <a:r>
              <a:rPr lang="en-US" dirty="0" err="1"/>
              <a:t>micro:bit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Programming </a:t>
            </a:r>
            <a:r>
              <a:rPr lang="en-US" dirty="0" err="1"/>
              <a:t>micro:bit</a:t>
            </a:r>
            <a:r>
              <a:rPr lang="en-US" dirty="0"/>
              <a:t> with blocks and JavaScript.</a:t>
            </a:r>
          </a:p>
          <a:p>
            <a:pPr lvl="1"/>
            <a:r>
              <a:rPr lang="en-US" dirty="0"/>
              <a:t>Working with </a:t>
            </a:r>
            <a:r>
              <a:rPr lang="en-US" dirty="0" err="1"/>
              <a:t>micro:bit</a:t>
            </a:r>
            <a:r>
              <a:rPr lang="en-US" dirty="0"/>
              <a:t> onboard sensors.</a:t>
            </a:r>
          </a:p>
          <a:p>
            <a:pPr lvl="1"/>
            <a:r>
              <a:rPr lang="en-US" dirty="0"/>
              <a:t>Working with </a:t>
            </a:r>
            <a:r>
              <a:rPr lang="en-US" dirty="0" err="1"/>
              <a:t>micro:bit</a:t>
            </a:r>
            <a:r>
              <a:rPr lang="en-US" dirty="0"/>
              <a:t> computational and communication capabilities.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38545"/>
            <a:ext cx="928255" cy="9282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Event Driven Programming with </a:t>
            </a:r>
            <a:r>
              <a:rPr lang="en-US" dirty="0" err="1"/>
              <a:t>micro:bit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uses an </a:t>
            </a:r>
            <a:r>
              <a:rPr lang="en-US" b="1" u="sng" dirty="0"/>
              <a:t>event-driven programming model</a:t>
            </a:r>
            <a:r>
              <a:rPr lang="en-US" dirty="0"/>
              <a:t>.</a:t>
            </a:r>
          </a:p>
          <a:p>
            <a:r>
              <a:rPr lang="en-US" dirty="0"/>
              <a:t>An empty default </a:t>
            </a:r>
            <a:r>
              <a:rPr lang="en-US" dirty="0" err="1"/>
              <a:t>micro:bit</a:t>
            </a:r>
            <a:r>
              <a:rPr lang="en-US" dirty="0"/>
              <a:t> project consists of: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 start</a:t>
            </a:r>
            <a:r>
              <a:rPr lang="en-US" dirty="0"/>
              <a:t> event handler:</a:t>
            </a:r>
          </a:p>
          <a:p>
            <a:pPr lvl="2"/>
            <a:r>
              <a:rPr lang="en-US" dirty="0"/>
              <a:t>Runs code when the program starts.</a:t>
            </a:r>
          </a:p>
          <a:p>
            <a:pPr lvl="2"/>
            <a:r>
              <a:rPr lang="en-US" dirty="0"/>
              <a:t>This is essentially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dirty="0"/>
              <a:t> equivalent that contains code executed sequentially.</a:t>
            </a:r>
          </a:p>
          <a:p>
            <a:pPr lvl="1"/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basic.forever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loop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Code in this loop runs forever in the background.</a:t>
            </a:r>
          </a:p>
          <a:p>
            <a:pPr lvl="2"/>
            <a:r>
              <a:rPr lang="en-US" dirty="0"/>
              <a:t>It is an </a:t>
            </a:r>
            <a:r>
              <a:rPr lang="en-US" u="sng" dirty="0"/>
              <a:t>infinite loop</a:t>
            </a:r>
            <a:r>
              <a:rPr lang="en-US" dirty="0"/>
              <a:t> handling the </a:t>
            </a:r>
            <a:r>
              <a:rPr lang="en-US" u="sng" dirty="0"/>
              <a:t>basic logic</a:t>
            </a:r>
            <a:r>
              <a:rPr lang="en-US" dirty="0"/>
              <a:t> of the </a:t>
            </a:r>
            <a:r>
              <a:rPr lang="en-US" dirty="0" err="1"/>
              <a:t>micro:bit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But it allows other code to run on each iteration.</a:t>
            </a:r>
          </a:p>
          <a:p>
            <a:r>
              <a:rPr lang="en-US" dirty="0"/>
              <a:t>All other code are written within </a:t>
            </a:r>
            <a:r>
              <a:rPr lang="en-US" b="1" dirty="0"/>
              <a:t>event handlers</a:t>
            </a:r>
            <a:r>
              <a:rPr lang="en-US" dirty="0"/>
              <a:t> that gets executed when the associated </a:t>
            </a:r>
            <a:r>
              <a:rPr lang="en-US" b="1" dirty="0"/>
              <a:t>event</a:t>
            </a:r>
            <a:r>
              <a:rPr lang="en-US" dirty="0"/>
              <a:t> is triggered.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6110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956" t="19788" r="38872" b="56251"/>
          <a:stretch/>
        </p:blipFill>
        <p:spPr>
          <a:xfrm>
            <a:off x="3509962" y="3986772"/>
            <a:ext cx="54864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Event Driven Programming with </a:t>
            </a:r>
            <a:r>
              <a:rPr lang="en-US" dirty="0" err="1"/>
              <a:t>micro:bit</a:t>
            </a:r>
            <a:r>
              <a:rPr lang="en-US" dirty="0"/>
              <a:t> (cont.)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version of “Hello World!”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329486" y="5895201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src01.js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789" t="21150" r="4424" b="45631"/>
          <a:stretch/>
        </p:blipFill>
        <p:spPr>
          <a:xfrm>
            <a:off x="23812" y="1981200"/>
            <a:ext cx="8991600" cy="18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1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Cooperative Passing of Control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SG" dirty="0"/>
              <a:t>How does the </a:t>
            </a:r>
            <a:r>
              <a:rPr lang="en-SG" u="sng" dirty="0"/>
              <a:t>forever loop</a:t>
            </a:r>
            <a:r>
              <a:rPr lang="en-SG" dirty="0"/>
              <a:t> get to start execution? </a:t>
            </a:r>
          </a:p>
          <a:p>
            <a:r>
              <a:rPr lang="en-SG" dirty="0"/>
              <a:t>Furthermore, once the forever loop is running, how do any other subprograms (like event handlers) ever get a chance to execute?</a:t>
            </a:r>
          </a:p>
          <a:p>
            <a:r>
              <a:rPr lang="en-US" dirty="0"/>
              <a:t>The forever loop periodically and voluntarily </a:t>
            </a:r>
            <a:r>
              <a:rPr lang="en-US" u="sng" dirty="0"/>
              <a:t>pause its execution</a:t>
            </a:r>
            <a:r>
              <a:rPr lang="en-US" dirty="0"/>
              <a:t> so that other subprograms can execute:</a:t>
            </a:r>
          </a:p>
          <a:p>
            <a:pPr lvl="1"/>
            <a:r>
              <a:rPr lang="en-US" dirty="0"/>
              <a:t>But the forever loop is not aware of other subprograms. </a:t>
            </a:r>
          </a:p>
          <a:p>
            <a:pPr lvl="1"/>
            <a:r>
              <a:rPr lang="en-SG" dirty="0"/>
              <a:t>Thus, the </a:t>
            </a:r>
            <a:r>
              <a:rPr lang="en-US" dirty="0"/>
              <a:t>forever loop (and other </a:t>
            </a:r>
            <a:r>
              <a:rPr lang="en-SG" dirty="0"/>
              <a:t>subprograms) passes control of execution back to the scheduler.</a:t>
            </a:r>
          </a:p>
          <a:p>
            <a:pPr lvl="1"/>
            <a:r>
              <a:rPr lang="en-SG" dirty="0"/>
              <a:t>The scheduler then determines the </a:t>
            </a:r>
            <a:r>
              <a:rPr lang="en-SG" u="sng" dirty="0"/>
              <a:t>next subprogram to pass control to</a:t>
            </a:r>
            <a:r>
              <a:rPr lang="en-S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5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Round-robin Scheduling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638800"/>
          </a:xfrm>
        </p:spPr>
        <p:txBody>
          <a:bodyPr>
            <a:normAutofit/>
          </a:bodyPr>
          <a:lstStyle/>
          <a:p>
            <a:r>
              <a:rPr lang="en-SG" dirty="0"/>
              <a:t>The </a:t>
            </a:r>
            <a:r>
              <a:rPr lang="en-SG" u="sng" dirty="0"/>
              <a:t>third and final job</a:t>
            </a:r>
            <a:r>
              <a:rPr lang="en-SG" dirty="0"/>
              <a:t> of the scheduler is to determine which is the next subprogram to pass control to. </a:t>
            </a:r>
          </a:p>
          <a:p>
            <a:r>
              <a:rPr lang="en-SG" dirty="0"/>
              <a:t>The scheduler uses </a:t>
            </a:r>
            <a:r>
              <a:rPr lang="en-SG" u="sng" dirty="0"/>
              <a:t>two queues</a:t>
            </a:r>
            <a:r>
              <a:rPr lang="en-SG" dirty="0"/>
              <a:t> to perform this task:</a:t>
            </a:r>
          </a:p>
          <a:p>
            <a:pPr lvl="1"/>
            <a:r>
              <a:rPr lang="en-SG" dirty="0"/>
              <a:t>The </a:t>
            </a:r>
            <a:r>
              <a:rPr lang="en-SG" u="sng" dirty="0"/>
              <a:t>run queue</a:t>
            </a:r>
            <a:r>
              <a:rPr lang="en-SG" dirty="0"/>
              <a:t> contains all </a:t>
            </a:r>
            <a:r>
              <a:rPr lang="en-SG" u="sng" dirty="0"/>
              <a:t>non-sleeping</a:t>
            </a:r>
            <a:r>
              <a:rPr lang="en-SG" dirty="0"/>
              <a:t> subprograms, such as the event handlers queued by the firing of events.</a:t>
            </a:r>
          </a:p>
          <a:p>
            <a:pPr lvl="1"/>
            <a:r>
              <a:rPr lang="en-SG" dirty="0"/>
              <a:t>The </a:t>
            </a:r>
            <a:r>
              <a:rPr lang="en-SG" u="sng" dirty="0"/>
              <a:t>sleep queue</a:t>
            </a:r>
            <a:r>
              <a:rPr lang="en-SG" dirty="0"/>
              <a:t> contains previously running subprograms that have called the pause function and still have time left to sleep. </a:t>
            </a:r>
          </a:p>
          <a:p>
            <a:pPr lvl="1"/>
            <a:r>
              <a:rPr lang="en-SG" dirty="0"/>
              <a:t>The scheduler moves the subprogram that has just paused into the sleep queue.</a:t>
            </a:r>
          </a:p>
          <a:p>
            <a:pPr lvl="1"/>
            <a:r>
              <a:rPr lang="en-SG" dirty="0"/>
              <a:t>Then removes the subprogram at the head of the run queue and resumes its execution.</a:t>
            </a:r>
          </a:p>
          <a:p>
            <a:pPr lvl="1"/>
            <a:r>
              <a:rPr lang="en-SG" dirty="0"/>
              <a:t>Once a subprogram’s sleep period is over, the scheduler moves it from the sleep queue to the back of the run queue.</a:t>
            </a:r>
          </a:p>
        </p:txBody>
      </p:sp>
    </p:spTree>
    <p:extLst>
      <p:ext uri="{BB962C8B-B14F-4D97-AF65-F5344CB8AC3E}">
        <p14:creationId xmlns:p14="http://schemas.microsoft.com/office/powerpoint/2010/main" val="513032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Round-robin Scheduling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SG" dirty="0"/>
              <a:t>Round-robin scheduling assumes that every subprogram:</a:t>
            </a:r>
          </a:p>
          <a:p>
            <a:pPr lvl="1"/>
            <a:r>
              <a:rPr lang="en-SG" dirty="0"/>
              <a:t>Eventually runs to completion; or</a:t>
            </a:r>
          </a:p>
          <a:p>
            <a:pPr lvl="1"/>
            <a:r>
              <a:rPr lang="en-SG" dirty="0"/>
              <a:t>Periodically enters the sleep queue.</a:t>
            </a:r>
          </a:p>
          <a:p>
            <a:r>
              <a:rPr lang="en-SG" dirty="0"/>
              <a:t>In this way, every subprogram will periodically get a chance to execute.</a:t>
            </a:r>
          </a:p>
          <a:p>
            <a:r>
              <a:rPr lang="en-US" dirty="0"/>
              <a:t>Essentially, the </a:t>
            </a:r>
            <a:r>
              <a:rPr lang="en-US" dirty="0" err="1"/>
              <a:t>micro:bit</a:t>
            </a:r>
            <a:r>
              <a:rPr lang="en-SG" dirty="0"/>
              <a:t> scheduler enables us to create a program that is composed of concurrent subprograms easily:</a:t>
            </a:r>
          </a:p>
          <a:p>
            <a:pPr lvl="1"/>
            <a:r>
              <a:rPr lang="en-US" dirty="0"/>
              <a:t>We do not need to worry about the low-level programming.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34826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Round-robin Scheduling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 descr="https://pxt.azureedge.net/blob/163122fb6235b93b426c7ecc9d2314c6cb5b4ac4/static/mb/device/reactive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" y="3037975"/>
            <a:ext cx="8991600" cy="328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618" t="20902" r="33016" b="62500"/>
          <a:stretch/>
        </p:blipFill>
        <p:spPr>
          <a:xfrm>
            <a:off x="1233948" y="1371600"/>
            <a:ext cx="6553200" cy="1214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87148" y="2383872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rrschedule.js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59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Round-robin Scheduling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Recall that </a:t>
            </a:r>
            <a:r>
              <a:rPr lang="en-US" dirty="0" err="1"/>
              <a:t>micro:bit’s</a:t>
            </a:r>
            <a:r>
              <a:rPr lang="en-US" dirty="0"/>
              <a:t> scheduler is </a:t>
            </a:r>
            <a:r>
              <a:rPr lang="en-US" u="sng" dirty="0"/>
              <a:t>non-preemptive</a:t>
            </a:r>
            <a:r>
              <a:rPr lang="en-US" dirty="0"/>
              <a:t> and </a:t>
            </a:r>
            <a:r>
              <a:rPr lang="en-SG" dirty="0"/>
              <a:t>assumes that every subprogram periodically pauses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What happens if a subprogram misbehaves and refuses to pause?</a:t>
            </a:r>
          </a:p>
          <a:p>
            <a:pPr lvl="1"/>
            <a:r>
              <a:rPr lang="en-US" dirty="0"/>
              <a:t>In such a scenario, the forever loop and other subprograms would not be able to run.</a:t>
            </a:r>
          </a:p>
          <a:p>
            <a:pPr lvl="1"/>
            <a:r>
              <a:rPr lang="en-US" dirty="0"/>
              <a:t>But the scheduler’s interrupt mechanism would still be able to respond and queue </a:t>
            </a:r>
            <a:r>
              <a:rPr lang="en-SG" dirty="0"/>
              <a:t>event handlers for future execution.</a:t>
            </a:r>
          </a:p>
          <a:p>
            <a:pPr lvl="1"/>
            <a:r>
              <a:rPr lang="en-US" dirty="0"/>
              <a:t>An event would not be lost unless it triggers faster than </a:t>
            </a:r>
            <a:r>
              <a:rPr lang="en-SG" dirty="0"/>
              <a:t>6 milliseconds.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36219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28" t="22913" r="15442" b="16663"/>
          <a:stretch/>
        </p:blipFill>
        <p:spPr>
          <a:xfrm>
            <a:off x="378179" y="1539874"/>
            <a:ext cx="8382000" cy="4419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Round-robin Scheduling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99331" y="6019413"/>
            <a:ext cx="19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rrscheduleblocking.js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333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Operators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You can define variables for holding </a:t>
            </a:r>
            <a:r>
              <a:rPr lang="en-US" dirty="0" err="1"/>
              <a:t>micro:bit’s</a:t>
            </a:r>
            <a:r>
              <a:rPr lang="en-US" dirty="0"/>
              <a:t> state.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dirty="0"/>
              <a:t> statement is used to declare a block scope local variable and optionally </a:t>
            </a:r>
            <a:r>
              <a:rPr lang="en-US" dirty="0" err="1"/>
              <a:t>initialising</a:t>
            </a:r>
            <a:r>
              <a:rPr lang="en-US" dirty="0"/>
              <a:t> it to a value.</a:t>
            </a:r>
          </a:p>
          <a:p>
            <a:r>
              <a:rPr lang="en-US" dirty="0"/>
              <a:t>In JavaScript, variables are dynamically typed and in general you can manipulate the following primitive data types:</a:t>
            </a:r>
          </a:p>
          <a:p>
            <a:pPr lvl="1"/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3962400"/>
          <a:ext cx="7696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Represents sequence of characters, e.g., “hello”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Represents numeric values, e.g. ,100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Represents </a:t>
                      </a:r>
                      <a:r>
                        <a:rPr lang="en-US" dirty="0" err="1"/>
                        <a:t>boolean</a:t>
                      </a:r>
                      <a:r>
                        <a:rPr lang="en-US" dirty="0"/>
                        <a:t> value either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dirty="0"/>
                        <a:t> or </a:t>
                      </a:r>
                      <a:r>
                        <a:rPr kumimoji="0" lang="en-US" kern="12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GB" kern="12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Undefined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Represents undefined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Represents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dirty="0"/>
                        <a:t>, i.e., no value at all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49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Operators (cont.)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Simple example of visitor counter:</a:t>
            </a:r>
          </a:p>
          <a:p>
            <a:pPr lvl="1"/>
            <a:r>
              <a:rPr lang="en-US" dirty="0"/>
              <a:t>Use a single number counting variable </a:t>
            </a:r>
            <a:r>
              <a:rPr lang="en-US" dirty="0" err="1"/>
              <a:t>initialised</a:t>
            </a:r>
            <a:r>
              <a:rPr lang="en-US" dirty="0"/>
              <a:t> to 0.</a:t>
            </a:r>
          </a:p>
          <a:p>
            <a:pPr lvl="1"/>
            <a:r>
              <a:rPr lang="en-US" dirty="0"/>
              <a:t>Perform some simple arithmetic operations on the variable.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860061" y="5749085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src02.js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542" t="21871" r="22471" b="24997"/>
          <a:stretch/>
        </p:blipFill>
        <p:spPr>
          <a:xfrm>
            <a:off x="78475" y="2560143"/>
            <a:ext cx="4940793" cy="2545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956" t="19788" r="42971" b="22913"/>
          <a:stretch/>
        </p:blipFill>
        <p:spPr>
          <a:xfrm>
            <a:off x="5105400" y="2560142"/>
            <a:ext cx="3962400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57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1713587-E0D1-1F1D-8216-8F814CBD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56" y="1926867"/>
            <a:ext cx="7725287" cy="43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Roadmap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2134534" y="608665"/>
            <a:ext cx="226731" cy="236220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/>
          <p:cNvSpPr txBox="1"/>
          <p:nvPr/>
        </p:nvSpPr>
        <p:spPr>
          <a:xfrm>
            <a:off x="457200" y="1106269"/>
            <a:ext cx="2881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Single-board Microcontroller</a:t>
            </a:r>
          </a:p>
          <a:p>
            <a:r>
              <a:rPr lang="en-US" dirty="0"/>
              <a:t>Android Wear</a:t>
            </a:r>
            <a:endParaRPr lang="en-SG" dirty="0"/>
          </a:p>
        </p:txBody>
      </p:sp>
      <p:sp>
        <p:nvSpPr>
          <p:cNvPr id="9" name="Right Brace 8"/>
          <p:cNvSpPr/>
          <p:nvPr/>
        </p:nvSpPr>
        <p:spPr>
          <a:xfrm rot="16200000">
            <a:off x="4649135" y="608665"/>
            <a:ext cx="226731" cy="236220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3505200" y="1106269"/>
            <a:ext cx="237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Single-board Computer</a:t>
            </a:r>
          </a:p>
          <a:p>
            <a:r>
              <a:rPr lang="en-US" dirty="0"/>
              <a:t>Android App</a:t>
            </a:r>
            <a:endParaRPr lang="en-SG" dirty="0"/>
          </a:p>
        </p:txBody>
      </p:sp>
      <p:sp>
        <p:nvSpPr>
          <p:cNvPr id="11" name="Right Brace 10"/>
          <p:cNvSpPr/>
          <p:nvPr/>
        </p:nvSpPr>
        <p:spPr>
          <a:xfrm rot="16200000">
            <a:off x="6496986" y="229981"/>
            <a:ext cx="264829" cy="274320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6000832" y="1115875"/>
            <a:ext cx="314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Server-side Backend Integration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63CBC7-2759-484A-ADC5-C14A044779D9}"/>
              </a:ext>
            </a:extLst>
          </p:cNvPr>
          <p:cNvCxnSpPr>
            <a:cxnSpLocks/>
          </p:cNvCxnSpPr>
          <p:nvPr/>
        </p:nvCxnSpPr>
        <p:spPr>
          <a:xfrm>
            <a:off x="457200" y="1447723"/>
            <a:ext cx="28819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8D40C9-D549-4148-9020-0B1673C94C98}"/>
              </a:ext>
            </a:extLst>
          </p:cNvPr>
          <p:cNvCxnSpPr>
            <a:cxnSpLocks/>
          </p:cNvCxnSpPr>
          <p:nvPr/>
        </p:nvCxnSpPr>
        <p:spPr>
          <a:xfrm>
            <a:off x="3518857" y="1447800"/>
            <a:ext cx="2286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 flipV="1">
            <a:off x="7125764" y="4318057"/>
            <a:ext cx="228600" cy="1586347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6716483" y="5188705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 dirty="0">
                <a:solidFill>
                  <a:srgbClr val="FF0000"/>
                </a:solidFill>
              </a:rPr>
              <a:t>AI &amp; ML</a:t>
            </a:r>
          </a:p>
        </p:txBody>
      </p:sp>
      <p:sp>
        <p:nvSpPr>
          <p:cNvPr id="17" name="Right Arrow 16"/>
          <p:cNvSpPr/>
          <p:nvPr/>
        </p:nvSpPr>
        <p:spPr>
          <a:xfrm rot="12985545">
            <a:off x="2378547" y="155391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2" r="22061"/>
          <a:stretch/>
        </p:blipFill>
        <p:spPr bwMode="auto">
          <a:xfrm>
            <a:off x="46070" y="71437"/>
            <a:ext cx="25193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Operators (cont.)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You can also perform advanced mathematical operations with your </a:t>
            </a:r>
            <a:r>
              <a:rPr lang="en-US" dirty="0" err="1"/>
              <a:t>micro:bit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Math.randomRange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can be used to generate a random number between 0 (inclusive) and </a:t>
            </a:r>
            <a:r>
              <a:rPr lang="en-US"/>
              <a:t>limit (inclusive</a:t>
            </a:r>
            <a:r>
              <a:rPr lang="en-US" dirty="0"/>
              <a:t>).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600430" y="5209401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src03.js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785" t="22919" r="53515" b="43743"/>
          <a:stretch/>
        </p:blipFill>
        <p:spPr>
          <a:xfrm>
            <a:off x="611511" y="3048000"/>
            <a:ext cx="37338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956" t="19788" r="51172" b="56251"/>
          <a:stretch/>
        </p:blipFill>
        <p:spPr>
          <a:xfrm>
            <a:off x="4578569" y="3048000"/>
            <a:ext cx="3886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7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Operators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Is there any potential problem with sample code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src03.js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problem?</a:t>
            </a:r>
          </a:p>
          <a:p>
            <a:pPr lvl="1"/>
            <a:r>
              <a:rPr lang="en-US" dirty="0"/>
              <a:t>How can you solve the problem?</a:t>
            </a:r>
          </a:p>
          <a:p>
            <a:pPr lvl="1"/>
            <a:r>
              <a:rPr lang="en-US" dirty="0"/>
              <a:t>The JavaScript runtime in </a:t>
            </a:r>
            <a:r>
              <a:rPr lang="en-US" dirty="0" err="1"/>
              <a:t>micro:bit</a:t>
            </a:r>
            <a:r>
              <a:rPr lang="en-US" dirty="0"/>
              <a:t> does not support string padding.</a:t>
            </a:r>
          </a:p>
          <a:p>
            <a:pPr lvl="1"/>
            <a:r>
              <a:rPr lang="en-US" dirty="0"/>
              <a:t>Thus, we need to manually pad the 4D number with 0s.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93221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Operators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5948086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src04.js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785" t="21871" r="17200" b="39582"/>
          <a:stretch/>
        </p:blipFill>
        <p:spPr>
          <a:xfrm>
            <a:off x="342900" y="1293219"/>
            <a:ext cx="8458200" cy="2819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8956" t="19787" r="41214" b="53126"/>
          <a:stretch/>
        </p:blipFill>
        <p:spPr>
          <a:xfrm>
            <a:off x="3619500" y="4243885"/>
            <a:ext cx="5181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8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Input/Output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Input can be obtained from user via:</a:t>
            </a:r>
          </a:p>
          <a:p>
            <a:pPr lvl="1"/>
            <a:r>
              <a:rPr lang="en-US" dirty="0"/>
              <a:t>Buttons – A, B or A+B</a:t>
            </a:r>
          </a:p>
          <a:p>
            <a:pPr lvl="1"/>
            <a:r>
              <a:rPr lang="en-US" dirty="0"/>
              <a:t>Gesture:</a:t>
            </a:r>
          </a:p>
          <a:p>
            <a:pPr lvl="2"/>
            <a:r>
              <a:rPr lang="en-US" dirty="0"/>
              <a:t>Movement – shake, logo up, logo down, screen up, screen down, tilt left, tilt right, free fall</a:t>
            </a:r>
          </a:p>
          <a:p>
            <a:pPr lvl="2"/>
            <a:r>
              <a:rPr lang="en-US" dirty="0"/>
              <a:t>Amount of g force being applied – 3g, 6g, 8g</a:t>
            </a:r>
          </a:p>
          <a:p>
            <a:pPr lvl="1"/>
            <a:r>
              <a:rPr lang="en-US" dirty="0"/>
              <a:t>Pin Pressed – Pin 0, Pin 1 or                                                Pin 2 (GPIO ADC)</a:t>
            </a:r>
          </a:p>
          <a:p>
            <a:r>
              <a:rPr lang="en-US" dirty="0"/>
              <a:t>Sensors are classified as input                                     too and we will come to that                                   later.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86402" y="5962985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src05.js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371" t="10412" r="10756" b="13537"/>
          <a:stretch/>
        </p:blipFill>
        <p:spPr>
          <a:xfrm>
            <a:off x="4860977" y="3688080"/>
            <a:ext cx="4169523" cy="25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38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Input/Output</a:t>
            </a:r>
            <a:r>
              <a:rPr lang="en-US" dirty="0"/>
              <a:t> (cont.)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019800" cy="4937760"/>
          </a:xfrm>
        </p:spPr>
        <p:txBody>
          <a:bodyPr>
            <a:normAutofit/>
          </a:bodyPr>
          <a:lstStyle/>
          <a:p>
            <a:r>
              <a:rPr lang="en-US" dirty="0"/>
              <a:t>Onboard output is achieved using the 25 individually-programmable LEDs (5 by 5):</a:t>
            </a:r>
          </a:p>
          <a:p>
            <a:pPr lvl="1"/>
            <a:r>
              <a:rPr lang="en-US" dirty="0"/>
              <a:t>Show numbers.</a:t>
            </a:r>
          </a:p>
          <a:p>
            <a:pPr lvl="1"/>
            <a:r>
              <a:rPr lang="en-US" dirty="0"/>
              <a:t>Show string.</a:t>
            </a:r>
          </a:p>
          <a:p>
            <a:pPr lvl="1"/>
            <a:r>
              <a:rPr lang="en-US" dirty="0"/>
              <a:t>Show predefined icons.</a:t>
            </a:r>
          </a:p>
          <a:p>
            <a:pPr lvl="1"/>
            <a:r>
              <a:rPr lang="en-US" dirty="0"/>
              <a:t>Show LEDs by controlling which of the individual LED gets turned on/off.</a:t>
            </a:r>
          </a:p>
          <a:p>
            <a:r>
              <a:rPr lang="en-US" dirty="0"/>
              <a:t>Advanced output can be achieved by:</a:t>
            </a:r>
          </a:p>
          <a:p>
            <a:pPr lvl="1"/>
            <a:r>
              <a:rPr lang="en-US" dirty="0"/>
              <a:t>(Un)Plotting a </a:t>
            </a:r>
            <a:r>
              <a:rPr lang="en-US" dirty="0" err="1"/>
              <a:t>x,y</a:t>
            </a:r>
            <a:r>
              <a:rPr lang="en-US" dirty="0"/>
              <a:t> coordinate</a:t>
            </a:r>
          </a:p>
          <a:p>
            <a:pPr lvl="1"/>
            <a:r>
              <a:rPr lang="en-US" dirty="0"/>
              <a:t>Toggling a </a:t>
            </a:r>
            <a:r>
              <a:rPr lang="en-US" dirty="0" err="1"/>
              <a:t>x,y</a:t>
            </a:r>
            <a:r>
              <a:rPr lang="en-US" dirty="0"/>
              <a:t> coordinate</a:t>
            </a:r>
          </a:p>
          <a:p>
            <a:pPr lvl="1"/>
            <a:r>
              <a:rPr lang="en-US" dirty="0"/>
              <a:t>Plot a graph of n to max.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56727" y="6037270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src06.js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2971" t="8328" r="45314" b="12496"/>
          <a:stretch/>
        </p:blipFill>
        <p:spPr>
          <a:xfrm>
            <a:off x="7330165" y="1250950"/>
            <a:ext cx="1321378" cy="50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44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Control Flow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Standard JavaScript conditional control flow with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statement can be used in </a:t>
            </a:r>
            <a:r>
              <a:rPr lang="en-US" dirty="0" err="1"/>
              <a:t>micro:bit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statement for optional action.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… else</a:t>
            </a:r>
            <a:r>
              <a:rPr lang="en-US" dirty="0"/>
              <a:t> for alternative actions.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… else if … else</a:t>
            </a:r>
            <a:r>
              <a:rPr lang="en-US" dirty="0"/>
              <a:t> for multiple alternative actions.</a:t>
            </a:r>
          </a:p>
          <a:p>
            <a:r>
              <a:rPr lang="en-US" dirty="0"/>
              <a:t>Relational operators can be used for comparison –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/>
              <a:t>,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dirty="0"/>
              <a:t>,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/>
              <a:t>,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dirty="0"/>
              <a:t>,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 and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dirty="0"/>
              <a:t>.</a:t>
            </a:r>
          </a:p>
          <a:p>
            <a:r>
              <a:rPr lang="en-US" dirty="0" err="1"/>
              <a:t>micro:bit</a:t>
            </a:r>
            <a:r>
              <a:rPr lang="en-US" dirty="0"/>
              <a:t> also supports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and</a:t>
            </a:r>
            <a:r>
              <a:rPr lang="en-US" dirty="0"/>
              <a:t> as well as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US" dirty="0"/>
              <a:t> </a:t>
            </a:r>
            <a:r>
              <a:rPr lang="en-US" dirty="0" err="1"/>
              <a:t>boolean</a:t>
            </a:r>
            <a:r>
              <a:rPr lang="en-US" dirty="0"/>
              <a:t> operators to form complex expressions.</a:t>
            </a:r>
          </a:p>
          <a:p>
            <a:r>
              <a:rPr lang="en-US" dirty="0"/>
              <a:t>Easier to edit the JavaScript directly.</a:t>
            </a:r>
          </a:p>
        </p:txBody>
      </p:sp>
    </p:spTree>
    <p:extLst>
      <p:ext uri="{BB962C8B-B14F-4D97-AF65-F5344CB8AC3E}">
        <p14:creationId xmlns:p14="http://schemas.microsoft.com/office/powerpoint/2010/main" val="1597122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Control Flow (cont.)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39830" y="5824595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src07.js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8371" t="10412" r="21885" b="13537"/>
          <a:stretch/>
        </p:blipFill>
        <p:spPr>
          <a:xfrm>
            <a:off x="152400" y="1263555"/>
            <a:ext cx="5029200" cy="3599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8371" t="8328" r="46485" b="19788"/>
          <a:stretch/>
        </p:blipFill>
        <p:spPr>
          <a:xfrm>
            <a:off x="5286823" y="1267781"/>
            <a:ext cx="3668364" cy="42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93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Control Flow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Standard JavaScript iterative control flow can be used in </a:t>
            </a:r>
            <a:r>
              <a:rPr lang="en-US" dirty="0" err="1"/>
              <a:t>micro:bit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/>
              <a:t> statement for general looping base on a </a:t>
            </a:r>
            <a:r>
              <a:rPr lang="en-US" dirty="0" err="1"/>
              <a:t>boolean</a:t>
            </a:r>
            <a:r>
              <a:rPr lang="en-US" dirty="0"/>
              <a:t> condition.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 statement for looping with a counting variable.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for...of</a:t>
            </a:r>
            <a:r>
              <a:rPr lang="en-US" dirty="0"/>
              <a:t> statement iterating through a list.</a:t>
            </a:r>
          </a:p>
          <a:p>
            <a:r>
              <a:rPr lang="en-US" dirty="0"/>
              <a:t>It is also possible to define functions, including </a:t>
            </a:r>
            <a:r>
              <a:rPr lang="en-US" dirty="0" err="1"/>
              <a:t>parameterised</a:t>
            </a:r>
            <a:r>
              <a:rPr lang="en-US" dirty="0"/>
              <a:t> functions, to reuse JavaScript code in </a:t>
            </a:r>
            <a:r>
              <a:rPr lang="en-US" dirty="0" err="1"/>
              <a:t>micro:bit</a:t>
            </a:r>
            <a:r>
              <a:rPr lang="en-US" dirty="0"/>
              <a:t>.</a:t>
            </a:r>
          </a:p>
          <a:p>
            <a:r>
              <a:rPr lang="en-US" dirty="0"/>
              <a:t>Procedural programming is useful once the </a:t>
            </a:r>
            <a:r>
              <a:rPr lang="en-US" dirty="0" err="1"/>
              <a:t>micro:bit</a:t>
            </a:r>
            <a:r>
              <a:rPr lang="en-US" dirty="0"/>
              <a:t> program becomes big.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091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Control Flow (cont.)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36461" y="5971401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src08.js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785" t="8328" r="8413" b="11454"/>
          <a:stretch/>
        </p:blipFill>
        <p:spPr>
          <a:xfrm>
            <a:off x="81888" y="1191492"/>
            <a:ext cx="6318912" cy="3861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200" t="8856" r="59957" b="9884"/>
          <a:stretch/>
        </p:blipFill>
        <p:spPr>
          <a:xfrm>
            <a:off x="6543072" y="1198946"/>
            <a:ext cx="2524727" cy="50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0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Input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onboard sensors can be read easily:</a:t>
            </a:r>
          </a:p>
          <a:p>
            <a:pPr lvl="1"/>
            <a:r>
              <a:rPr lang="en-US" dirty="0"/>
              <a:t>Data value can be displayed on the LEDs; or</a:t>
            </a:r>
          </a:p>
          <a:p>
            <a:pPr lvl="1"/>
            <a:r>
              <a:rPr lang="en-US" dirty="0"/>
              <a:t>Perform further processing.</a:t>
            </a:r>
          </a:p>
          <a:p>
            <a:r>
              <a:rPr lang="en-US" dirty="0"/>
              <a:t>The following sensor data can be obtained: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3083560"/>
          <a:ext cx="8610600" cy="301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Sensor</a:t>
                      </a:r>
                      <a:r>
                        <a:rPr lang="en-US" sz="1600" baseline="0" dirty="0"/>
                        <a:t> Data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compassHeading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Get the current compass</a:t>
                      </a:r>
                      <a:r>
                        <a:rPr lang="en-US" sz="1600" baseline="0" dirty="0"/>
                        <a:t> heading in degrees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temperature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Get the temperature in Celsius degrees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acceleration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Get the acceleration value in </a:t>
                      </a:r>
                      <a:r>
                        <a:rPr lang="en-US" sz="1600" dirty="0" err="1"/>
                        <a:t>milli-gravitys</a:t>
                      </a:r>
                      <a:r>
                        <a:rPr lang="en-US" sz="1600" dirty="0"/>
                        <a:t> (when the board is laying flat with the screen up, x=0, y=0 and z=-1024).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lightLevel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Reads the light level applied to the LED screen in a range from “0” (dark) to “255” (bright).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rotation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pitch or roll of the device, rotation along the “x-axis” or “y-axis”, in degrees.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magneticForce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Get the magnetic force value in “micro-</a:t>
                      </a:r>
                      <a:r>
                        <a:rPr lang="en-US" sz="1600" dirty="0" err="1"/>
                        <a:t>Teslas</a:t>
                      </a:r>
                      <a:r>
                        <a:rPr lang="en-US" sz="1600" dirty="0"/>
                        <a:t>” (“µT”)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72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Overview of Single-board Microcontrollers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382000" cy="5213350"/>
          </a:xfrm>
        </p:spPr>
        <p:txBody>
          <a:bodyPr>
            <a:normAutofit/>
          </a:bodyPr>
          <a:lstStyle/>
          <a:p>
            <a:r>
              <a:rPr lang="en-SG" dirty="0"/>
              <a:t>A single-board microcontroller: </a:t>
            </a:r>
          </a:p>
          <a:p>
            <a:pPr lvl="1"/>
            <a:r>
              <a:rPr lang="en-SG" dirty="0"/>
              <a:t>Is built on a </a:t>
            </a:r>
            <a:r>
              <a:rPr lang="en-SG" u="sng" dirty="0"/>
              <a:t>single printed circuit board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Contains all the circuitry necessary to perform a useful control task:</a:t>
            </a:r>
          </a:p>
          <a:p>
            <a:pPr lvl="2"/>
            <a:r>
              <a:rPr lang="en-SG" dirty="0"/>
              <a:t>A microprocessor.</a:t>
            </a:r>
          </a:p>
          <a:p>
            <a:pPr lvl="2"/>
            <a:r>
              <a:rPr lang="en-SG" dirty="0"/>
              <a:t>I/O circuits.</a:t>
            </a:r>
          </a:p>
          <a:p>
            <a:pPr lvl="2"/>
            <a:r>
              <a:rPr lang="en-SG" dirty="0"/>
              <a:t>A clock generator.</a:t>
            </a:r>
          </a:p>
          <a:p>
            <a:pPr lvl="2"/>
            <a:r>
              <a:rPr lang="en-SG" dirty="0"/>
              <a:t>RAM.</a:t>
            </a:r>
          </a:p>
          <a:p>
            <a:pPr lvl="2"/>
            <a:r>
              <a:rPr lang="en-SG" dirty="0"/>
              <a:t>Stored program memory.</a:t>
            </a:r>
          </a:p>
          <a:p>
            <a:pPr lvl="2"/>
            <a:r>
              <a:rPr lang="en-SG" dirty="0"/>
              <a:t>Any other necessary support ICs (integrated circuits).</a:t>
            </a:r>
          </a:p>
          <a:p>
            <a:pPr lvl="1"/>
            <a:r>
              <a:rPr lang="en-SG" dirty="0"/>
              <a:t>Can be used immediately by an application developer without the need to develop own controller hardware:</a:t>
            </a:r>
          </a:p>
          <a:p>
            <a:pPr lvl="2"/>
            <a:r>
              <a:rPr lang="en-US" dirty="0"/>
              <a:t>Save time and effort.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72646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Input (cont.)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43600" y="4425264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src09.js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371" t="22913" r="6656" b="53126"/>
          <a:stretch/>
        </p:blipFill>
        <p:spPr>
          <a:xfrm>
            <a:off x="76200" y="1295399"/>
            <a:ext cx="8968754" cy="1611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8956" t="19788" r="37114" b="58334"/>
          <a:stretch/>
        </p:blipFill>
        <p:spPr>
          <a:xfrm>
            <a:off x="76200" y="3102062"/>
            <a:ext cx="5715000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6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Input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Compass heading is read with the:</a:t>
            </a:r>
          </a:p>
          <a:p>
            <a:pPr lvl="1"/>
            <a:r>
              <a:rPr lang="en-US" dirty="0" err="1"/>
              <a:t>micro:bit’s</a:t>
            </a:r>
            <a:r>
              <a:rPr lang="en-US" dirty="0"/>
              <a:t> logo facing up and the microcontroller flat.</a:t>
            </a:r>
          </a:p>
          <a:p>
            <a:pPr lvl="1"/>
            <a:r>
              <a:rPr lang="en-US" dirty="0"/>
              <a:t>The front of the </a:t>
            </a:r>
            <a:r>
              <a:rPr lang="en-US" dirty="0" err="1"/>
              <a:t>micro:bit</a:t>
            </a:r>
            <a:r>
              <a:rPr lang="en-US" dirty="0"/>
              <a:t> pointing at the required direction.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46" y="3886200"/>
            <a:ext cx="1593508" cy="134579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572000" y="3093720"/>
            <a:ext cx="0" cy="2819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124200" y="4500962"/>
            <a:ext cx="2895600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flipH="1">
            <a:off x="3550919" y="2675415"/>
            <a:ext cx="193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North – 0/360 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3585332" y="5884351"/>
            <a:ext cx="193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South – 180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6009968" y="4316296"/>
            <a:ext cx="193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East – 90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1098414" y="4316296"/>
            <a:ext cx="193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West – 270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90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Input (cont.)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9830" y="5866737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src10.js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957" t="10412" r="35942" b="21871"/>
          <a:stretch/>
        </p:blipFill>
        <p:spPr>
          <a:xfrm>
            <a:off x="76201" y="1212595"/>
            <a:ext cx="4724400" cy="3988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8371" t="8328" r="38871" b="19788"/>
          <a:stretch/>
        </p:blipFill>
        <p:spPr>
          <a:xfrm>
            <a:off x="4953000" y="1207731"/>
            <a:ext cx="3975469" cy="3757635"/>
          </a:xfrm>
          <a:prstGeom prst="rect">
            <a:avLst/>
          </a:prstGeom>
        </p:spPr>
      </p:pic>
      <p:pic>
        <p:nvPicPr>
          <p:cNvPr id="1026" name="Picture 2" descr="Spirit level | micro:bit">
            <a:extLst>
              <a:ext uri="{FF2B5EF4-FFF2-40B4-BE49-F238E27FC236}">
                <a16:creationId xmlns:a16="http://schemas.microsoft.com/office/drawing/2014/main" id="{3FD01F71-D891-1A86-699C-73EDDC8F0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744" y="3940230"/>
            <a:ext cx="2299242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486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Wireless Communication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GB" dirty="0" err="1"/>
              <a:t>micro:bit</a:t>
            </a:r>
            <a:r>
              <a:rPr lang="en-GB" dirty="0"/>
              <a:t> supports two forms of wireless communication:</a:t>
            </a:r>
          </a:p>
          <a:p>
            <a:pPr lvl="1"/>
            <a:r>
              <a:rPr lang="en-GB" b="1" dirty="0"/>
              <a:t>Radio</a:t>
            </a:r>
            <a:r>
              <a:rPr lang="en-GB" dirty="0"/>
              <a:t> (2.4 GHz) communication between two or more </a:t>
            </a:r>
            <a:r>
              <a:rPr lang="en-GB" dirty="0" err="1"/>
              <a:t>micro:bit</a:t>
            </a:r>
            <a:r>
              <a:rPr lang="en-GB" dirty="0"/>
              <a:t> devices.</a:t>
            </a:r>
          </a:p>
          <a:p>
            <a:pPr lvl="1"/>
            <a:r>
              <a:rPr lang="en-GB" b="1" dirty="0"/>
              <a:t>Bluetooth Low Energy (BLE)</a:t>
            </a:r>
            <a:r>
              <a:rPr lang="en-GB" dirty="0"/>
              <a:t> communication between other </a:t>
            </a:r>
            <a:r>
              <a:rPr lang="en-GB" dirty="0" err="1"/>
              <a:t>non-micro:bit</a:t>
            </a:r>
            <a:r>
              <a:rPr lang="en-GB" dirty="0"/>
              <a:t> devices.</a:t>
            </a:r>
          </a:p>
          <a:p>
            <a:r>
              <a:rPr lang="en-SG" dirty="0"/>
              <a:t>The central processing unit (CPU) of </a:t>
            </a:r>
            <a:r>
              <a:rPr lang="en-SG" dirty="0" err="1"/>
              <a:t>micro:bit</a:t>
            </a:r>
            <a:r>
              <a:rPr lang="en-SG" dirty="0"/>
              <a:t> is the Nordic Semiconductor nRF51822:</a:t>
            </a:r>
          </a:p>
          <a:p>
            <a:pPr lvl="1"/>
            <a:r>
              <a:rPr lang="en-SG" dirty="0"/>
              <a:t>The nRF51 series combines Nordic Semiconductor’s 2.4GHz transceiver technology with the powerful but low power ARM Cortex-M0 core.</a:t>
            </a:r>
          </a:p>
          <a:p>
            <a:pPr lvl="1"/>
            <a:r>
              <a:rPr lang="en-SG" dirty="0"/>
              <a:t>The built-in 2.4GHz radio module can be configured in a number of ways and is primarily designed to run the BLE protocol. </a:t>
            </a:r>
          </a:p>
        </p:txBody>
      </p:sp>
    </p:spTree>
    <p:extLst>
      <p:ext uri="{BB962C8B-B14F-4D97-AF65-F5344CB8AC3E}">
        <p14:creationId xmlns:p14="http://schemas.microsoft.com/office/powerpoint/2010/main" val="1688171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Wireless Communication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pPr lvl="1"/>
            <a:r>
              <a:rPr lang="en-SG" dirty="0"/>
              <a:t>It can also be placed into a much simpler mode of operation that allows simple, direct </a:t>
            </a:r>
            <a:r>
              <a:rPr lang="en-SG" dirty="0" err="1"/>
              <a:t>micro:bit</a:t>
            </a:r>
            <a:r>
              <a:rPr lang="en-SG" dirty="0"/>
              <a:t> to </a:t>
            </a:r>
            <a:r>
              <a:rPr lang="en-SG" dirty="0" err="1"/>
              <a:t>micro:bit</a:t>
            </a:r>
            <a:r>
              <a:rPr lang="en-SG" dirty="0"/>
              <a:t> communication.</a:t>
            </a:r>
          </a:p>
          <a:p>
            <a:r>
              <a:rPr lang="en-SG" dirty="0"/>
              <a:t>However, it is not currently possible to run the Radio component and BLE at the same time:</a:t>
            </a:r>
          </a:p>
          <a:p>
            <a:pPr lvl="1"/>
            <a:r>
              <a:rPr lang="en-SG" dirty="0"/>
              <a:t>If you want to use the Radio functionality, you need to disable the BLE stack on your </a:t>
            </a:r>
            <a:r>
              <a:rPr lang="en-SG" dirty="0" err="1"/>
              <a:t>micro:bit</a:t>
            </a:r>
            <a:r>
              <a:rPr lang="en-SG" dirty="0"/>
              <a:t> and vice-versa.</a:t>
            </a:r>
          </a:p>
        </p:txBody>
      </p:sp>
    </p:spTree>
    <p:extLst>
      <p:ext uri="{BB962C8B-B14F-4D97-AF65-F5344CB8AC3E}">
        <p14:creationId xmlns:p14="http://schemas.microsoft.com/office/powerpoint/2010/main" val="1522626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 Wireless Communication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SG" dirty="0"/>
              <a:t>A </a:t>
            </a:r>
            <a:r>
              <a:rPr lang="en-SG" dirty="0" err="1"/>
              <a:t>micro:bit</a:t>
            </a:r>
            <a:r>
              <a:rPr lang="en-SG" dirty="0"/>
              <a:t> device specifies a </a:t>
            </a:r>
            <a:r>
              <a:rPr lang="en-SG" u="sng" dirty="0"/>
              <a:t>radio group ID</a:t>
            </a:r>
            <a:r>
              <a:rPr lang="en-SG" dirty="0"/>
              <a:t> from 0 to 255:</a:t>
            </a:r>
          </a:p>
          <a:p>
            <a:pPr lvl="1"/>
            <a:r>
              <a:rPr lang="en-SG" dirty="0" err="1"/>
              <a:t>micro:bit</a:t>
            </a:r>
            <a:r>
              <a:rPr lang="en-SG" dirty="0"/>
              <a:t> can only send or receive in one group at a time.</a:t>
            </a:r>
          </a:p>
          <a:p>
            <a:pPr lvl="1"/>
            <a:r>
              <a:rPr lang="en-US" dirty="0"/>
              <a:t>If we load </a:t>
            </a:r>
            <a:r>
              <a:rPr lang="en-SG" dirty="0"/>
              <a:t>the very same program onto two different </a:t>
            </a:r>
            <a:r>
              <a:rPr lang="en-SG" dirty="0" err="1"/>
              <a:t>micro:bits</a:t>
            </a:r>
            <a:r>
              <a:rPr lang="en-SG" dirty="0"/>
              <a:t>, they will be able to talk to each other because they will have the same radio group ID.</a:t>
            </a:r>
          </a:p>
          <a:p>
            <a:r>
              <a:rPr lang="en-SG" dirty="0"/>
              <a:t>Transmission power is set from 0 (-30 </a:t>
            </a:r>
            <a:r>
              <a:rPr lang="en-SG" dirty="0" err="1"/>
              <a:t>dBm</a:t>
            </a:r>
            <a:r>
              <a:rPr lang="en-SG" dirty="0"/>
              <a:t>) to a strength of 7 (+4 </a:t>
            </a:r>
            <a:r>
              <a:rPr lang="en-SG" dirty="0" err="1"/>
              <a:t>dBm</a:t>
            </a:r>
            <a:r>
              <a:rPr lang="en-SG" dirty="0"/>
              <a:t>):</a:t>
            </a:r>
          </a:p>
          <a:p>
            <a:pPr lvl="1"/>
            <a:r>
              <a:rPr lang="en-SG" dirty="0"/>
              <a:t>When operating in an open area with the highest transmission power of 7, a </a:t>
            </a:r>
            <a:r>
              <a:rPr lang="en-SG" dirty="0" err="1"/>
              <a:t>micro:bit</a:t>
            </a:r>
            <a:r>
              <a:rPr lang="en-SG" dirty="0"/>
              <a:t> signal can reach as far as 70 m.</a:t>
            </a:r>
          </a:p>
        </p:txBody>
      </p:sp>
    </p:spTree>
    <p:extLst>
      <p:ext uri="{BB962C8B-B14F-4D97-AF65-F5344CB8AC3E}">
        <p14:creationId xmlns:p14="http://schemas.microsoft.com/office/powerpoint/2010/main" val="3021356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BLE Wireless Communication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SG" dirty="0"/>
              <a:t>A device such as a smartphone can use any of the Bluetooth “services” provided by a </a:t>
            </a:r>
            <a:r>
              <a:rPr lang="en-SG" dirty="0" err="1"/>
              <a:t>micro:bit</a:t>
            </a:r>
            <a:r>
              <a:rPr lang="en-SG" dirty="0"/>
              <a:t>. </a:t>
            </a:r>
          </a:p>
          <a:p>
            <a:pPr lvl="1"/>
            <a:r>
              <a:rPr lang="en-SG" dirty="0"/>
              <a:t>However, it must first be paired with the </a:t>
            </a:r>
            <a:r>
              <a:rPr lang="en-SG" dirty="0" err="1"/>
              <a:t>micro:bit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Once paired, the other device may connect to the </a:t>
            </a:r>
            <a:r>
              <a:rPr lang="en-SG" dirty="0" err="1"/>
              <a:t>micro:bit</a:t>
            </a:r>
            <a:r>
              <a:rPr lang="en-SG" dirty="0"/>
              <a:t> and exchange data relating to many of the </a:t>
            </a:r>
            <a:r>
              <a:rPr lang="en-SG" dirty="0" err="1"/>
              <a:t>micro:bit’s</a:t>
            </a:r>
            <a:r>
              <a:rPr lang="en-SG" dirty="0"/>
              <a:t> features.</a:t>
            </a:r>
          </a:p>
          <a:p>
            <a:r>
              <a:rPr lang="en-SG" dirty="0"/>
              <a:t>Data communication can take place both ways, but each “service” is unidirectional.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34756"/>
            <a:ext cx="3276600" cy="204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611258"/>
            <a:ext cx="1905546" cy="1552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430981"/>
            <a:ext cx="2470355" cy="16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49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BLE Wireless Communication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SG" dirty="0"/>
              <a:t>Examples:</a:t>
            </a:r>
          </a:p>
          <a:p>
            <a:pPr lvl="1"/>
            <a:r>
              <a:rPr lang="en-SG" dirty="0"/>
              <a:t>The </a:t>
            </a:r>
            <a:r>
              <a:rPr lang="en-SG" u="sng" dirty="0"/>
              <a:t>Bluetooth button service</a:t>
            </a:r>
            <a:r>
              <a:rPr lang="en-SG" dirty="0"/>
              <a:t> allows the </a:t>
            </a:r>
            <a:r>
              <a:rPr lang="en-SG" dirty="0" err="1"/>
              <a:t>micro:bit</a:t>
            </a:r>
            <a:r>
              <a:rPr lang="en-SG" dirty="0"/>
              <a:t> to notify the other device about the three possible states (not pressed, pressed and long press) of each of the two buttons. </a:t>
            </a:r>
          </a:p>
          <a:p>
            <a:pPr lvl="1"/>
            <a:r>
              <a:rPr lang="en-SG" dirty="0"/>
              <a:t>On the contrary, the </a:t>
            </a:r>
            <a:r>
              <a:rPr lang="en-SG" u="sng" dirty="0"/>
              <a:t>Bluetooth LED service</a:t>
            </a:r>
            <a:r>
              <a:rPr lang="en-SG" dirty="0"/>
              <a:t> allow the other device to control the 25 LEDs on the </a:t>
            </a:r>
            <a:r>
              <a:rPr lang="en-SG" dirty="0" err="1"/>
              <a:t>micro:bit</a:t>
            </a:r>
            <a:r>
              <a:rPr lang="en-SG" dirty="0"/>
              <a:t> by writing string data or toggling individual LED.</a:t>
            </a:r>
          </a:p>
          <a:p>
            <a:pPr lvl="1"/>
            <a:r>
              <a:rPr lang="en-SG" dirty="0"/>
              <a:t>The former is </a:t>
            </a:r>
            <a:r>
              <a:rPr lang="en-SG" dirty="0" err="1"/>
              <a:t>micro:bit-to-device</a:t>
            </a:r>
            <a:r>
              <a:rPr lang="en-SG" dirty="0"/>
              <a:t> while the latter is </a:t>
            </a:r>
            <a:r>
              <a:rPr lang="en-SG" dirty="0" err="1"/>
              <a:t>device-to-micro:bit</a:t>
            </a:r>
            <a:r>
              <a:rPr lang="en-SG" dirty="0"/>
              <a:t>.</a:t>
            </a:r>
          </a:p>
          <a:p>
            <a:pPr lvl="1"/>
            <a:r>
              <a:rPr lang="en-US" dirty="0"/>
              <a:t>On an Android phone, you can use the Bitty Blue app for demonstration.</a:t>
            </a:r>
            <a:endParaRPr lang="en-S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312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Programming Radio Wireless Communication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There are two basic use cases for peer-to-peer radio communication between two or more </a:t>
            </a:r>
            <a:r>
              <a:rPr lang="en-US" dirty="0" err="1"/>
              <a:t>micro:bit</a:t>
            </a:r>
            <a:r>
              <a:rPr lang="en-US" dirty="0"/>
              <a:t> devices.</a:t>
            </a:r>
          </a:p>
          <a:p>
            <a:r>
              <a:rPr lang="en-US" b="1" dirty="0"/>
              <a:t>Exchanging data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micro:bit</a:t>
            </a:r>
            <a:r>
              <a:rPr lang="en-US" dirty="0"/>
              <a:t> can send a number, string or a name-value pair.</a:t>
            </a:r>
          </a:p>
          <a:p>
            <a:pPr lvl="1"/>
            <a:r>
              <a:rPr lang="en-US" dirty="0"/>
              <a:t>Number – </a:t>
            </a:r>
            <a:r>
              <a:rPr lang="en-US" dirty="0" err="1"/>
              <a:t>micro:bit</a:t>
            </a:r>
            <a:r>
              <a:rPr lang="en-US" dirty="0"/>
              <a:t> supports signed 32-bit integer.</a:t>
            </a:r>
          </a:p>
          <a:p>
            <a:pPr lvl="1"/>
            <a:r>
              <a:rPr lang="en-US" dirty="0"/>
              <a:t>String – Maximum string length is 19 characters.</a:t>
            </a:r>
          </a:p>
          <a:p>
            <a:pPr lvl="1"/>
            <a:r>
              <a:rPr lang="en-US" dirty="0"/>
              <a:t>Name-value pair – Maximum string length of the key is 8 characters.</a:t>
            </a:r>
          </a:p>
        </p:txBody>
      </p:sp>
    </p:spTree>
    <p:extLst>
      <p:ext uri="{BB962C8B-B14F-4D97-AF65-F5344CB8AC3E}">
        <p14:creationId xmlns:p14="http://schemas.microsoft.com/office/powerpoint/2010/main" val="473413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Programming Radio Wireless Communication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39829" y="6096000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src11.js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8519" t="9824" r="26852" b="12773"/>
          <a:stretch/>
        </p:blipFill>
        <p:spPr>
          <a:xfrm>
            <a:off x="1483570" y="1221161"/>
            <a:ext cx="6176855" cy="49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5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Overview of Single-board Microcontrollers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382000" cy="5213350"/>
          </a:xfrm>
        </p:spPr>
        <p:txBody>
          <a:bodyPr>
            <a:normAutofit/>
          </a:bodyPr>
          <a:lstStyle/>
          <a:p>
            <a:r>
              <a:rPr lang="en-SG" dirty="0"/>
              <a:t>Microcontrollers can be used to automate the controlling of various products and devices:</a:t>
            </a:r>
          </a:p>
          <a:p>
            <a:pPr lvl="1"/>
            <a:r>
              <a:rPr lang="en-SG" dirty="0"/>
              <a:t>E.g., automobile engine control systems, remote controls, office machines, appliances, power tools, toys and other embedded system.</a:t>
            </a:r>
          </a:p>
          <a:p>
            <a:r>
              <a:rPr lang="en-US" dirty="0"/>
              <a:t>By using microcontrollers, we can reduce the size and cost of devices compared to alternative designs that are based on a </a:t>
            </a:r>
            <a:r>
              <a:rPr lang="en-US" u="sng" dirty="0"/>
              <a:t>separate microprocessor</a:t>
            </a:r>
            <a:r>
              <a:rPr lang="en-US" dirty="0"/>
              <a:t>.</a:t>
            </a:r>
          </a:p>
          <a:p>
            <a:r>
              <a:rPr lang="en-SG" dirty="0"/>
              <a:t>Microcontrollers make it economical to digitally control many devices and processes:</a:t>
            </a:r>
          </a:p>
          <a:p>
            <a:pPr lvl="1"/>
            <a:r>
              <a:rPr lang="en-US" dirty="0"/>
              <a:t>Including </a:t>
            </a:r>
            <a:r>
              <a:rPr lang="en-US" dirty="0" err="1"/>
              <a:t>IoT</a:t>
            </a:r>
            <a:r>
              <a:rPr lang="en-US" dirty="0"/>
              <a:t> sensors and actuators.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69649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Programming Radio Wireless Communication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9829" y="6047601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src11.js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7592" t="8176" r="41667" b="22654"/>
          <a:stretch/>
        </p:blipFill>
        <p:spPr>
          <a:xfrm>
            <a:off x="2049082" y="1247048"/>
            <a:ext cx="5045831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46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Programming Radio Wireless Communication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There are three radio sending blocks and three matching radio receiving blocks:</a:t>
            </a:r>
          </a:p>
          <a:p>
            <a:pPr lvl="2"/>
            <a:r>
              <a:rPr lang="en-US" dirty="0"/>
              <a:t>One pair for each of number, string and name-value pair.</a:t>
            </a:r>
          </a:p>
          <a:p>
            <a:pPr lvl="2"/>
            <a:r>
              <a:rPr lang="en-US" dirty="0"/>
              <a:t>Do take note of the difference in the maximum string length between string (19 characters) and the key of the name-value pair (8 characters).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18400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Programming Radio Wireless Communication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9829" y="6047601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src12.js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82439-E1CE-E404-6DC2-CE74E53D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3" y="1524000"/>
            <a:ext cx="8882193" cy="39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77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Programming Radio Wireless Communication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9829" y="6096000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src12.js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4CDF05F-D506-9BCD-B330-C98DF797C33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56460" y="1219200"/>
            <a:ext cx="4031080" cy="4937125"/>
          </a:xfrm>
        </p:spPr>
      </p:pic>
    </p:spTree>
    <p:extLst>
      <p:ext uri="{BB962C8B-B14F-4D97-AF65-F5344CB8AC3E}">
        <p14:creationId xmlns:p14="http://schemas.microsoft.com/office/powerpoint/2010/main" val="1782889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Programming Radio Wireless Communication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radio.receivedPacket</a:t>
            </a:r>
            <a:r>
              <a:rPr lang="en-US" dirty="0"/>
              <a:t> block allows us to retrieve the following properties of the last received radio packet:</a:t>
            </a:r>
          </a:p>
          <a:p>
            <a:pPr lvl="1"/>
            <a:r>
              <a:rPr lang="en-SG" dirty="0">
                <a:solidFill>
                  <a:srgbClr val="0000FF"/>
                </a:solidFill>
                <a:latin typeface="Consolas" panose="020B0609020204030204" pitchFamily="49" charset="0"/>
              </a:rPr>
              <a:t>time</a:t>
            </a:r>
            <a:r>
              <a:rPr lang="en-SG" dirty="0"/>
              <a:t> – The system time of the </a:t>
            </a:r>
            <a:r>
              <a:rPr lang="en-SG" dirty="0" err="1"/>
              <a:t>micro:bit</a:t>
            </a:r>
            <a:r>
              <a:rPr lang="en-SG" dirty="0"/>
              <a:t> (elapsed time since the start of the program in </a:t>
            </a:r>
            <a:r>
              <a:rPr lang="en-SG" dirty="0" err="1"/>
              <a:t>ms</a:t>
            </a:r>
            <a:r>
              <a:rPr lang="en-SG" dirty="0"/>
              <a:t>) that sent this packet at the time the packet was sent.</a:t>
            </a:r>
          </a:p>
          <a:p>
            <a:pPr lvl="1"/>
            <a:r>
              <a:rPr lang="en-SG" dirty="0">
                <a:solidFill>
                  <a:srgbClr val="0000FF"/>
                </a:solidFill>
                <a:latin typeface="Consolas" panose="020B0609020204030204" pitchFamily="49" charset="0"/>
              </a:rPr>
              <a:t>serial</a:t>
            </a:r>
            <a:r>
              <a:rPr lang="en-SG" dirty="0"/>
              <a:t> – The serial number of the </a:t>
            </a:r>
            <a:r>
              <a:rPr lang="en-SG" dirty="0" err="1"/>
              <a:t>micro:bit</a:t>
            </a:r>
            <a:r>
              <a:rPr lang="en-SG" dirty="0"/>
              <a:t> that sent this packet, or 0 if the </a:t>
            </a:r>
            <a:r>
              <a:rPr lang="en-SG" dirty="0" err="1"/>
              <a:t>micro:bit</a:t>
            </a:r>
            <a:r>
              <a:rPr lang="en-SG" dirty="0"/>
              <a:t> did not include its serial number.</a:t>
            </a:r>
          </a:p>
          <a:p>
            <a:pPr lvl="1"/>
            <a:r>
              <a:rPr lang="en-SG" dirty="0">
                <a:solidFill>
                  <a:srgbClr val="0000FF"/>
                </a:solidFill>
                <a:latin typeface="Consolas" panose="020B0609020204030204" pitchFamily="49" charset="0"/>
              </a:rPr>
              <a:t>signal</a:t>
            </a:r>
            <a:r>
              <a:rPr lang="en-SG" dirty="0"/>
              <a:t> – How strong the radio signal is from -128 (weak) to -42 (strong).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86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Programming Radio Wireless Communication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0748" y="6030936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src13.js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7592" t="8176" r="20370" b="40771"/>
          <a:stretch/>
        </p:blipFill>
        <p:spPr>
          <a:xfrm>
            <a:off x="152400" y="1257298"/>
            <a:ext cx="6011199" cy="2781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9542" t="14579" r="34771" b="21871"/>
          <a:stretch/>
        </p:blipFill>
        <p:spPr>
          <a:xfrm>
            <a:off x="4495323" y="2743200"/>
            <a:ext cx="4496277" cy="35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12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Programming Radio Wireless Communication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Controlling another </a:t>
            </a:r>
            <a:r>
              <a:rPr lang="en-US" b="1" dirty="0" err="1"/>
              <a:t>micro:bit</a:t>
            </a:r>
            <a:r>
              <a:rPr lang="en-US" b="1" dirty="0"/>
              <a:t> device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can extend the base use case for exchanging data to send commands to other </a:t>
            </a:r>
            <a:r>
              <a:rPr lang="en-US" dirty="0" err="1"/>
              <a:t>micro:bit</a:t>
            </a:r>
            <a:r>
              <a:rPr lang="en-US" dirty="0"/>
              <a:t> devices.</a:t>
            </a:r>
          </a:p>
          <a:p>
            <a:pPr lvl="1"/>
            <a:r>
              <a:rPr lang="en-US" dirty="0"/>
              <a:t>The receiving </a:t>
            </a:r>
            <a:r>
              <a:rPr lang="en-US" dirty="0" err="1"/>
              <a:t>micro:bit</a:t>
            </a:r>
            <a:r>
              <a:rPr lang="en-US" dirty="0"/>
              <a:t> devices then take certain actions and may reply to the controlling device.</a:t>
            </a:r>
          </a:p>
          <a:p>
            <a:pPr lvl="1"/>
            <a:r>
              <a:rPr lang="en-US" dirty="0"/>
              <a:t>By using the device serial number, we can identify the sending device.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83290" y="5874274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src14.js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7743" t="34373" r="28328" b="27081"/>
          <a:stretch/>
        </p:blipFill>
        <p:spPr>
          <a:xfrm>
            <a:off x="104633" y="3985449"/>
            <a:ext cx="4378657" cy="2160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8956" t="19787" r="40629" b="55209"/>
          <a:stretch/>
        </p:blipFill>
        <p:spPr>
          <a:xfrm>
            <a:off x="4572000" y="3985449"/>
            <a:ext cx="4467367" cy="155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63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Programming Radio Wireless Communication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69617" y="536560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src15.js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7199" t="10412" r="1384" b="31248"/>
          <a:stretch/>
        </p:blipFill>
        <p:spPr>
          <a:xfrm>
            <a:off x="52316" y="1465473"/>
            <a:ext cx="9034819" cy="36399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62600" y="1447801"/>
            <a:ext cx="3524535" cy="3657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1607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7592" t="8177" r="41667" b="14420"/>
          <a:stretch/>
        </p:blipFill>
        <p:spPr>
          <a:xfrm>
            <a:off x="2075633" y="1226974"/>
            <a:ext cx="4723354" cy="5045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Programming Radio Wireless Communication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34200" y="5995377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src15.js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57399" y="2971800"/>
            <a:ext cx="4741587" cy="2362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25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An </a:t>
            </a:r>
            <a:r>
              <a:rPr lang="en-SG" b="1" dirty="0"/>
              <a:t>Array</a:t>
            </a:r>
            <a:r>
              <a:rPr lang="en-SG" dirty="0"/>
              <a:t> is a list of items of a particular basic (primitive) type, e.g., n</a:t>
            </a:r>
            <a:r>
              <a:rPr lang="en-US" dirty="0"/>
              <a:t>umbers, strings or </a:t>
            </a:r>
            <a:r>
              <a:rPr lang="en-US" dirty="0" err="1"/>
              <a:t>booleans</a:t>
            </a:r>
            <a:r>
              <a:rPr lang="en-US" dirty="0"/>
              <a:t>.</a:t>
            </a:r>
          </a:p>
          <a:p>
            <a:r>
              <a:rPr lang="en-SG" dirty="0"/>
              <a:t>Arrays have a length indicating the number of items they contain. </a:t>
            </a:r>
          </a:p>
          <a:p>
            <a:r>
              <a:rPr lang="en-SG" dirty="0"/>
              <a:t>The values of items at different elements in an array can be accessed by a zero-based index number.</a:t>
            </a:r>
          </a:p>
          <a:p>
            <a:r>
              <a:rPr lang="en-SG" dirty="0"/>
              <a:t>Arrays are flexible and can grow and shrink in size by adding and removing items at any place in the array: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pop</a:t>
            </a:r>
            <a:r>
              <a:rPr lang="en-US" dirty="0"/>
              <a:t> – Append or delete an item to/from the end of the array.</a:t>
            </a:r>
          </a:p>
          <a:p>
            <a:pPr lvl="1"/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insertAt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removeAt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– Add or delete an item at the specified index position.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081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Overview of Single-board Microcontrollers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Microcontroller is different from a single-board </a:t>
            </a:r>
            <a:r>
              <a:rPr lang="en-US" u="sng" dirty="0"/>
              <a:t>computer</a:t>
            </a:r>
            <a:r>
              <a:rPr lang="en-US" dirty="0"/>
              <a:t>:</a:t>
            </a:r>
          </a:p>
          <a:p>
            <a:pPr lvl="1"/>
            <a:endParaRPr lang="en-S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2250440"/>
          <a:ext cx="8534400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10756010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9605785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8534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Single-board Microcontroller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Single-board Computer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33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Yes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has a</a:t>
                      </a:r>
                      <a:r>
                        <a:rPr lang="en-SG" dirty="0"/>
                        <a:t>n interface that you can access by plugging it into a monitor of some kind.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15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Capability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You write a program on a computer and upload just the code to the board.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It has the capacity to store and run only one program at a time.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But can be reprogrammed as many times as you like.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has</a:t>
                      </a:r>
                      <a:r>
                        <a:rPr lang="en-US" baseline="0" dirty="0"/>
                        <a:t> a full-fledged operating system, e.g., Raspberry Pi OS and Windows for </a:t>
                      </a:r>
                      <a:r>
                        <a:rPr lang="en-US" baseline="0" dirty="0" err="1"/>
                        <a:t>IoT</a:t>
                      </a:r>
                      <a:r>
                        <a:rPr lang="en-US" baseline="0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Capable of multiprogramming, multitasking and multithreading.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373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692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69661" y="6047601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src16.js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5741" t="9824" r="11111" b="16067"/>
          <a:stretch/>
        </p:blipFill>
        <p:spPr>
          <a:xfrm>
            <a:off x="291254" y="1233100"/>
            <a:ext cx="856149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9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74085" y="6032650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src16.js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5741" t="8175" r="45370" b="17715"/>
          <a:stretch/>
        </p:blipFill>
        <p:spPr>
          <a:xfrm>
            <a:off x="2232017" y="1242550"/>
            <a:ext cx="4679966" cy="50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87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is a relatively powerful microcontroller with various onboard sensors.</a:t>
            </a:r>
          </a:p>
          <a:p>
            <a:r>
              <a:rPr lang="en-US" dirty="0"/>
              <a:t>The hard buttons and sensors allows </a:t>
            </a:r>
            <a:r>
              <a:rPr lang="en-US" dirty="0" err="1"/>
              <a:t>micro:bit</a:t>
            </a:r>
            <a:r>
              <a:rPr lang="en-US" dirty="0"/>
              <a:t> to obtain input from user and its environment.</a:t>
            </a:r>
          </a:p>
          <a:p>
            <a:r>
              <a:rPr lang="en-US" dirty="0"/>
              <a:t>The 25 LEDs provide some limited onboard output capability to </a:t>
            </a:r>
            <a:r>
              <a:rPr lang="en-US" dirty="0" err="1"/>
              <a:t>micro:bit</a:t>
            </a:r>
            <a:r>
              <a:rPr lang="en-US" dirty="0"/>
              <a:t>.</a:t>
            </a:r>
          </a:p>
          <a:p>
            <a:r>
              <a:rPr lang="en-SG" dirty="0" err="1"/>
              <a:t>Micro:bit</a:t>
            </a:r>
            <a:r>
              <a:rPr lang="en-SG" dirty="0"/>
              <a:t> supports both radio and BLE wireless communication.</a:t>
            </a:r>
          </a:p>
          <a:p>
            <a:r>
              <a:rPr lang="en-US" dirty="0" err="1"/>
              <a:t>Micro:bit</a:t>
            </a:r>
            <a:r>
              <a:rPr lang="en-US" dirty="0"/>
              <a:t> can be used to implement simple data structures and algorithms for supporting more complex computational use cases.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1111" r="11112" b="11111"/>
          <a:stretch/>
        </p:blipFill>
        <p:spPr>
          <a:xfrm>
            <a:off x="7924800" y="76200"/>
            <a:ext cx="114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2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C883C03-45DB-1CAC-CB80-9C83353DE6BD}"/>
              </a:ext>
            </a:extLst>
          </p:cNvPr>
          <p:cNvSpPr/>
          <p:nvPr/>
        </p:nvSpPr>
        <p:spPr>
          <a:xfrm>
            <a:off x="5818158" y="2812902"/>
            <a:ext cx="3126787" cy="2641896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3A4AF4-AC01-1817-A5A2-DEAF4CC88E76}"/>
              </a:ext>
            </a:extLst>
          </p:cNvPr>
          <p:cNvSpPr/>
          <p:nvPr/>
        </p:nvSpPr>
        <p:spPr>
          <a:xfrm>
            <a:off x="208386" y="2142931"/>
            <a:ext cx="5388951" cy="409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Overview of Single-board Microcontrollers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Single-board microcontrollers (left) versus single-board computer (right).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79" y="3015475"/>
            <a:ext cx="2846228" cy="1924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"/>
          <a:stretch/>
        </p:blipFill>
        <p:spPr>
          <a:xfrm>
            <a:off x="2829866" y="2286000"/>
            <a:ext cx="2617658" cy="1847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5" b="11112"/>
          <a:stretch/>
        </p:blipFill>
        <p:spPr>
          <a:xfrm>
            <a:off x="391466" y="2262955"/>
            <a:ext cx="2308860" cy="184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E43571-C5CD-145F-9642-62BE6B0828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66" t="27779" r="38333" b="11481"/>
          <a:stretch/>
        </p:blipFill>
        <p:spPr>
          <a:xfrm>
            <a:off x="391466" y="4232909"/>
            <a:ext cx="2674901" cy="19240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F098B-16B2-5415-1D6A-720B06C603D6}"/>
              </a:ext>
            </a:extLst>
          </p:cNvPr>
          <p:cNvSpPr txBox="1"/>
          <p:nvPr/>
        </p:nvSpPr>
        <p:spPr>
          <a:xfrm>
            <a:off x="3066367" y="4871660"/>
            <a:ext cx="242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micro:bit</a:t>
            </a:r>
            <a:r>
              <a:rPr lang="en-US" dirty="0"/>
              <a:t> (V1), Arduino UNO and D1 R32 (clockwise)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ADA6B-2DE7-3485-C544-5D908C900BF2}"/>
              </a:ext>
            </a:extLst>
          </p:cNvPr>
          <p:cNvSpPr txBox="1"/>
          <p:nvPr/>
        </p:nvSpPr>
        <p:spPr>
          <a:xfrm>
            <a:off x="6177078" y="5009265"/>
            <a:ext cx="242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Raspberry Pi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3310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micro:bit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SG" b="1" dirty="0" err="1"/>
              <a:t>micro:bit</a:t>
            </a:r>
            <a:r>
              <a:rPr lang="en-SG" dirty="0"/>
              <a:t> is an </a:t>
            </a:r>
            <a:r>
              <a:rPr lang="en-SG" u="sng" dirty="0"/>
              <a:t>ARM-based microcontroller</a:t>
            </a:r>
            <a:r>
              <a:rPr lang="en-SG" dirty="0"/>
              <a:t> designed by the BBC for use in computer education in the UK:</a:t>
            </a:r>
          </a:p>
          <a:p>
            <a:pPr lvl="1"/>
            <a:r>
              <a:rPr lang="en-SG" dirty="0"/>
              <a:t>A.k.a. BBC Micro Bit, stylised as </a:t>
            </a:r>
            <a:r>
              <a:rPr lang="en-SG" b="1" dirty="0" err="1"/>
              <a:t>micro:bit</a:t>
            </a:r>
            <a:r>
              <a:rPr lang="en-SG" dirty="0"/>
              <a:t>.</a:t>
            </a:r>
          </a:p>
          <a:p>
            <a:pPr lvl="1"/>
            <a:r>
              <a:rPr lang="en-US" u="sng" dirty="0"/>
              <a:t>ARM</a:t>
            </a:r>
            <a:r>
              <a:rPr lang="en-US" dirty="0"/>
              <a:t> stands for Advanced RISC Machine.</a:t>
            </a:r>
          </a:p>
          <a:p>
            <a:pPr lvl="1"/>
            <a:r>
              <a:rPr lang="en-US" u="sng" dirty="0"/>
              <a:t>RISC</a:t>
            </a:r>
            <a:r>
              <a:rPr lang="en-US" dirty="0"/>
              <a:t> stands for</a:t>
            </a:r>
            <a:r>
              <a:rPr lang="en-SG" dirty="0"/>
              <a:t> reduced instruction set computing.</a:t>
            </a:r>
          </a:p>
          <a:p>
            <a:pPr lvl="1"/>
            <a:r>
              <a:rPr lang="en-SG" dirty="0"/>
              <a:t>Processors with RISC architecture typically require fewer transistors than those with a complex instruction set computing (CISC) architecture.</a:t>
            </a:r>
          </a:p>
          <a:p>
            <a:pPr lvl="1"/>
            <a:r>
              <a:rPr lang="en-SG" dirty="0"/>
              <a:t>RISC </a:t>
            </a:r>
            <a:r>
              <a:rPr lang="en-SG" u="sng" dirty="0"/>
              <a:t>improves cost, power consumption and heat dissipation</a:t>
            </a:r>
            <a:r>
              <a:rPr lang="en-SG" dirty="0"/>
              <a:t>. </a:t>
            </a:r>
          </a:p>
          <a:p>
            <a:pPr lvl="1"/>
            <a:r>
              <a:rPr lang="en-SG" dirty="0"/>
              <a:t>Good for </a:t>
            </a:r>
            <a:r>
              <a:rPr lang="en-SG" u="sng" dirty="0"/>
              <a:t>light, portable and battery-powered devices</a:t>
            </a:r>
            <a:r>
              <a:rPr lang="en-SG" dirty="0"/>
              <a:t>:</a:t>
            </a:r>
          </a:p>
          <a:p>
            <a:pPr lvl="2"/>
            <a:r>
              <a:rPr lang="en-SG" dirty="0"/>
              <a:t>E.g., smartphones, laptops and tablet computers, and other embedded systems.</a:t>
            </a:r>
          </a:p>
        </p:txBody>
      </p:sp>
    </p:spTree>
    <p:extLst>
      <p:ext uri="{BB962C8B-B14F-4D97-AF65-F5344CB8AC3E}">
        <p14:creationId xmlns:p14="http://schemas.microsoft.com/office/powerpoint/2010/main" val="36127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micro:bit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2 – Single-board Microcontroller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t="2534" r="2779" b="2159"/>
          <a:stretch/>
        </p:blipFill>
        <p:spPr>
          <a:xfrm>
            <a:off x="76200" y="1393055"/>
            <a:ext cx="8991600" cy="4626745"/>
          </a:xfrm>
        </p:spPr>
      </p:pic>
    </p:spTree>
    <p:extLst>
      <p:ext uri="{BB962C8B-B14F-4D97-AF65-F5344CB8AC3E}">
        <p14:creationId xmlns:p14="http://schemas.microsoft.com/office/powerpoint/2010/main" val="2453175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3100</TotalTime>
  <Words>4813</Words>
  <Application>Microsoft Office PowerPoint</Application>
  <PresentationFormat>On-screen Show (4:3)</PresentationFormat>
  <Paragraphs>540</Paragraphs>
  <Slides>62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Single-board Microcontroller (I) Artificial Intelligence of Things (SWS3025)                                                NUS SoC Summer Workshop 2024</vt:lpstr>
      <vt:lpstr>Learning Objectives</vt:lpstr>
      <vt:lpstr>Technical Roadmap</vt:lpstr>
      <vt:lpstr>Overview of Single-board Microcontrollers</vt:lpstr>
      <vt:lpstr>Overview of Single-board Microcontrollers (cont.)</vt:lpstr>
      <vt:lpstr>Overview of Single-board Microcontrollers (cont.)</vt:lpstr>
      <vt:lpstr>Overview of Single-board Microcontrollers (cont.)</vt:lpstr>
      <vt:lpstr>Overview of micro:bit</vt:lpstr>
      <vt:lpstr>Overview of micro:bit (cont.)</vt:lpstr>
      <vt:lpstr>Overview of micro:bit (cont.)</vt:lpstr>
      <vt:lpstr>Features of micro:bit</vt:lpstr>
      <vt:lpstr>Features of micro:bit (cont.)</vt:lpstr>
      <vt:lpstr>Features of micro:bit (cont.)</vt:lpstr>
      <vt:lpstr>Features of micro:bit (cont.)</vt:lpstr>
      <vt:lpstr>Programming the micro:bit</vt:lpstr>
      <vt:lpstr>Programming the micro:bit (cont.)</vt:lpstr>
      <vt:lpstr>micro:bit as a Reactive System</vt:lpstr>
      <vt:lpstr>micro:bit as a Reactive System (cont.)</vt:lpstr>
      <vt:lpstr>micro:bit as a Reactive System (cont.)</vt:lpstr>
      <vt:lpstr>Event Driven Programming with micro:bit</vt:lpstr>
      <vt:lpstr>Event Driven Programming with micro:bit (cont.)</vt:lpstr>
      <vt:lpstr>Cooperative Passing of Control</vt:lpstr>
      <vt:lpstr>Round-robin Scheduling</vt:lpstr>
      <vt:lpstr>Round-robin Scheduling (cont.)</vt:lpstr>
      <vt:lpstr>Round-robin Scheduling (cont.)</vt:lpstr>
      <vt:lpstr>Round-robin Scheduling (cont.)</vt:lpstr>
      <vt:lpstr>Round-robin Scheduling (cont.)</vt:lpstr>
      <vt:lpstr>Variables and Operators</vt:lpstr>
      <vt:lpstr>Variables and Operators (cont.)</vt:lpstr>
      <vt:lpstr>Variables and Operators (cont.)</vt:lpstr>
      <vt:lpstr>Variables and Operators (cont.)</vt:lpstr>
      <vt:lpstr>Variables and Operators (cont.)</vt:lpstr>
      <vt:lpstr>Basic Input/Output</vt:lpstr>
      <vt:lpstr>Basic Input/Output (cont.)</vt:lpstr>
      <vt:lpstr>Conditional Control Flow</vt:lpstr>
      <vt:lpstr>Conditional Control Flow (cont.)</vt:lpstr>
      <vt:lpstr>Iterative Control Flow</vt:lpstr>
      <vt:lpstr>Iterative Control Flow (cont.)</vt:lpstr>
      <vt:lpstr>Sensors Input</vt:lpstr>
      <vt:lpstr>Sensors Input (cont.)</vt:lpstr>
      <vt:lpstr>Sensors Input (cont.)</vt:lpstr>
      <vt:lpstr>Sensors Input (cont.)</vt:lpstr>
      <vt:lpstr> Wireless Communication</vt:lpstr>
      <vt:lpstr> Wireless Communication (cont.)</vt:lpstr>
      <vt:lpstr>Radio Wireless Communication</vt:lpstr>
      <vt:lpstr> BLE Wireless Communication</vt:lpstr>
      <vt:lpstr> BLE Wireless Communication (cont.)</vt:lpstr>
      <vt:lpstr>Programming Radio Wireless Communication</vt:lpstr>
      <vt:lpstr>Programming Radio Wireless Communication (cont.)</vt:lpstr>
      <vt:lpstr>Programming Radio Wireless Communication (cont.)</vt:lpstr>
      <vt:lpstr>Programming Radio Wireless Communication (cont.)</vt:lpstr>
      <vt:lpstr>Programming Radio Wireless Communication (cont.)</vt:lpstr>
      <vt:lpstr>Programming Radio Wireless Communication (cont.)</vt:lpstr>
      <vt:lpstr>Programming Radio Wireless Communication (cont.)</vt:lpstr>
      <vt:lpstr>Programming Radio Wireless Communication (cont.)</vt:lpstr>
      <vt:lpstr>Programming Radio Wireless Communication (cont.)</vt:lpstr>
      <vt:lpstr>Programming Radio Wireless Communication (cont.)</vt:lpstr>
      <vt:lpstr>Programming Radio Wireless Communication (cont.)</vt:lpstr>
      <vt:lpstr>Data Structure</vt:lpstr>
      <vt:lpstr>Data Structure (cont.)</vt:lpstr>
      <vt:lpstr>Data Structure (cont.)</vt:lpstr>
      <vt:lpstr>Summary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 Wee Kek</dc:creator>
  <cp:lastModifiedBy>Wee Kek Tan</cp:lastModifiedBy>
  <cp:revision>508</cp:revision>
  <dcterms:created xsi:type="dcterms:W3CDTF">2013-01-03T15:14:11Z</dcterms:created>
  <dcterms:modified xsi:type="dcterms:W3CDTF">2024-05-17T12:15:40Z</dcterms:modified>
</cp:coreProperties>
</file>